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65" r:id="rId5"/>
    <p:sldId id="264" r:id="rId6"/>
    <p:sldId id="267" r:id="rId7"/>
    <p:sldId id="258" r:id="rId8"/>
    <p:sldId id="268" r:id="rId9"/>
    <p:sldId id="263" r:id="rId10"/>
    <p:sldId id="262" r:id="rId11"/>
    <p:sldId id="269" r:id="rId12"/>
    <p:sldId id="259" r:id="rId13"/>
    <p:sldId id="270" r:id="rId14"/>
    <p:sldId id="260" r:id="rId15"/>
    <p:sldId id="271" r:id="rId16"/>
    <p:sldId id="26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58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6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772400" cy="1470025"/>
          </a:xfrm>
        </p:spPr>
        <p:txBody>
          <a:bodyPr>
            <a:normAutofit/>
          </a:bodyPr>
          <a:lstStyle/>
          <a:p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Стерник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Г.М.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профессор кафедры «Управление проектами и программами» РЭУ им. Г.В. Плеханова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988840"/>
            <a:ext cx="8352928" cy="4464496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12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1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Итоги развития жилищного рынка городов России за 2014 год и прогноз на 2015-2016 год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7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7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(Доклад на Международном Форуме рынка недвижимости и финансов </a:t>
            </a:r>
          </a:p>
          <a:p>
            <a:r>
              <a:rPr lang="ru-RU" sz="7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TOP </a:t>
            </a:r>
            <a:r>
              <a:rPr lang="ru-RU" sz="7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Real</a:t>
            </a:r>
            <a:r>
              <a:rPr lang="ru-RU" sz="7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Estate</a:t>
            </a:r>
            <a:r>
              <a:rPr lang="ru-RU" sz="7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ru-RU" sz="7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Finanse</a:t>
            </a:r>
            <a:r>
              <a:rPr lang="ru-RU" sz="7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TREFI) </a:t>
            </a:r>
            <a:endParaRPr lang="en-US" sz="7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1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6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6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6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6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6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6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6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6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-Москва, 3.04.15 -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457200" y="1123950"/>
          <a:ext cx="8348663" cy="5038725"/>
        </p:xfrm>
        <a:graphic>
          <a:graphicData uri="http://schemas.openxmlformats.org/presentationml/2006/ole">
            <p:oleObj spid="_x0000_s20482" name="Диаграмма" r:id="rId3" imgW="8382096" imgH="5059608" progId="MSGraph.Chart.8">
              <p:embed/>
            </p:oleObj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51520" y="260648"/>
            <a:ext cx="87129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Индексы номинальных долларовых арендных ставок на офисные помещения в Москве в 1998-2000 годах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6237312"/>
            <a:ext cx="62994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Источник: расчеты автора по данным компании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Stiles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Riabokobylko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395536" y="282134"/>
            <a:ext cx="8496944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5. Прогноз развития рынка жилья на 2015-2016 годы был рассчитан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летом прошлого года в рамках долгосрочного (десятилетнего) прогноза. Особенность данного прогноза - впервые после кризиса 2008 года было принято утверждение, что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период турбулентности в экономике России завершен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и в ближайшие годы макроэкономические условия для рынка недвижимости будут развиваться по одному сценарию -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пессимистическому.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качестве внешних условий функционирования рынка жилья были использованы тенденции изменения макроэкономических параметров, влияющих на спрос и цены на рынке недвижимости, полученные на основании результатов исследований ряда институтов и центров (в том числе неопубликованных). На 2014 год в расчет заложено продолжение стагнации в экономике, а в последующие два года - снижение темпов роста ВВП и номинальных доходов населения до отрицательных значений. Отметим, что темп роста реальных доходов уже в 2014 году стал отрицательным и по прогнозу продолжал снижаться, но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растущая инфляция маскирует это снижение, вследствие чего темп роста номинальных доходов остается положительным.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состоянию на лето прошлого года правительственный прогноз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отличался высокой степенью оптимизма, и в январе-феврале был серьезно пересмотрен. Одновременно после декабрьских шоков пересмотрели свои прогнозы в сторону ухудшения основные макроэкономические центры.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Данные таблицы показывают, что принятый для расчетов по модели функционирования локального рынка жилья прогноз макроэкономических параметров близок к прогнозам основных макроэкономических центров и новому прогнозу МЭР РФ и на сегодняшний день не требует корректировки.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51520" y="764703"/>
          <a:ext cx="8784977" cy="4185447"/>
        </p:xfrm>
        <a:graphic>
          <a:graphicData uri="http://schemas.openxmlformats.org/drawingml/2006/table">
            <a:tbl>
              <a:tblPr/>
              <a:tblGrid>
                <a:gridCol w="2664296"/>
                <a:gridCol w="1368152"/>
                <a:gridCol w="1080120"/>
                <a:gridCol w="1080120"/>
                <a:gridCol w="720080"/>
                <a:gridCol w="720080"/>
                <a:gridCol w="1152129"/>
              </a:tblGrid>
              <a:tr h="482004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Параметры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Прогнозы от июня 2014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Пересмотренные прогнозы от февраля 2015 года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1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latin typeface="Times New Roman"/>
                          <a:ea typeface="Calibri"/>
                          <a:cs typeface="Times New Roman"/>
                        </a:rPr>
                        <a:t>Прави</a:t>
                      </a: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dirty="0" err="1" smtClean="0">
                          <a:latin typeface="Times New Roman"/>
                          <a:ea typeface="Calibri"/>
                          <a:cs typeface="Times New Roman"/>
                        </a:rPr>
                        <a:t>тель</a:t>
                      </a: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dirty="0" err="1" smtClean="0">
                          <a:latin typeface="Times New Roman"/>
                          <a:ea typeface="Calibri"/>
                          <a:cs typeface="Times New Roman"/>
                        </a:rPr>
                        <a:t>ственный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ФБК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ВШЭ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Институт Гайдара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30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Принятый для расчетов по модели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latin typeface="Times New Roman"/>
                          <a:ea typeface="Calibri"/>
                          <a:cs typeface="Times New Roman"/>
                        </a:rPr>
                        <a:t>Прави</a:t>
                      </a: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dirty="0" err="1" smtClean="0">
                          <a:latin typeface="Times New Roman"/>
                          <a:ea typeface="Calibri"/>
                          <a:cs typeface="Times New Roman"/>
                        </a:rPr>
                        <a:t>тель</a:t>
                      </a: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"/>
                          <a:ea typeface="Calibri"/>
                          <a:cs typeface="Times New Roman"/>
                        </a:rPr>
                        <a:t>ственный</a:t>
                      </a: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10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Рост ВВП, %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-3,5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+2,5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-3,0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-4,0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-7,0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-6,8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0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Среднегодовая цена на нефть, $/баррель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55-60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110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50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50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50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55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0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Среднегодовой курс доллара, руб./ $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60-65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31,5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61,5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75,0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73,0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64,5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0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Среднегодовой темп роста реальных доходов населения, %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3,0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-6,3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-6,5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-8,0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-8,5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00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Инфляция, %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4,0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12,2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15,2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17,1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30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Среднегодовой темп роста номинальных доходов населения, %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5,0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7,0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5,1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3,6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6,0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7,1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561768" y="43934"/>
            <a:ext cx="80204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Основные показатели социально-экономического развития РФ на 2015 год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395536" y="256293"/>
            <a:ext cx="8424936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6. Результаты расчетов показывают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в 2014 году прогнозировалось продолжение стадии стабильности на рынке жилья Москвы. Этот прогноз в основном подтвердился, за исключением более высоких фактических данных по показателям объема поглощения и цен на вторичном рынке.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2015-2016 годах прогнозируется рецессия на рынке жилой недвижимости Москвы: замедление темпов роста спроса, строительства, ввода, предложения, поглощения и понижение цен.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Так, согласно прогнозу,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первичном рынке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спрос в 2015 году снизится на 15-20% и окажется ниже предложения, вследствие чего на 8-10% снизится объем поглощения, и с середины года начнется снижение цен.  По итогам 2015 года цены сохранятся на уровне декабря 2014 года, в 2016 – понизятся на 5-6%.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вторичном рынке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спрос опустится ниже предложения в 2016 году, поглощение начнет снижаться еще в 2015 году вследствие ограничения по объему предложения, цены в 2015 году также сохранят свой уровень, но в 2016 году снизятся на 5-6%.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Необходимо отметить, что высокую активность рынка и повышение цен в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начале 2015 года мы рассматриваем как последействие декабрьского макроэкономического шока, которое продлится не более двух-трех месяцев, после чего начнут проявляться фундаментальные макроэкономические факторы. В то же время принятые в правительственной Антикризисной программе меры по поддержке ипотечных заемщиков и застройщиков помогут удержать рынок жилья от резкого падения в этом году.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 эта ситуация может сильно отличаться по регионам: в городах,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где объемы строительства в расчете на душу населения (с учетом покупательной способности) достигли высокого уровня (Санкт-Петербург, Краснодар), насыщение рынка (пересечение кривых спроса и предложения) произойдет раньше, и раньше начнется снижение цен на первичном рынке. Там, где объемы строительства недостаточны (Москва,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Мособласть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), такие события на рынке произойдут позже.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09" name="Object 1"/>
          <p:cNvGraphicFramePr>
            <a:graphicFrameLocks noChangeAspect="1"/>
          </p:cNvGraphicFramePr>
          <p:nvPr/>
        </p:nvGraphicFramePr>
        <p:xfrm>
          <a:off x="182563" y="1300163"/>
          <a:ext cx="4014787" cy="4792662"/>
        </p:xfrm>
        <a:graphic>
          <a:graphicData uri="http://schemas.openxmlformats.org/presentationml/2006/ole">
            <p:oleObj spid="_x0000_s17409" name="Диаграмма" r:id="rId3" imgW="4030992" imgH="4800600" progId="MSGraph.Chart.8">
              <p:embed/>
            </p:oleObj>
          </a:graphicData>
        </a:graphic>
      </p:graphicFrame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4389438" y="1270000"/>
          <a:ext cx="4389437" cy="4841875"/>
        </p:xfrm>
        <a:graphic>
          <a:graphicData uri="http://schemas.openxmlformats.org/presentationml/2006/ole">
            <p:oleObj spid="_x0000_s17410" name="Диаграмма" r:id="rId4" imgW="4396680" imgH="4853868" progId="MSGraph.Chart.8">
              <p:embed/>
            </p:oleObj>
          </a:graphicData>
        </a:graphic>
      </p:graphicFrame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0"/>
            <a:ext cx="889248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Прогноз спроса, предложения, поглощения квартир и динамики цен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 рынке жилой недвижимости Москвы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395536" y="460884"/>
            <a:ext cx="835292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а) первичный рынок                                  б) вторичный рынок 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6237312"/>
            <a:ext cx="246022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Источник: расчеты автора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251520" y="548680"/>
            <a:ext cx="8496944" cy="4479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7. С точки зрения влияния баланса спроса и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предложения на рынке на объемы ввода жилья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необходимо учесть, что при снижении доходов населения, а также повышении стоимости кредитования застройщиков и населения, в ближайшие два года многие застройщики будут вынуждены уменьшать объем выводимых площадей, поведут более консервативную политику, продолжат строить только самые коммерчески прибыльные объекты и предпочтут в течение некоторого времени не инициировать новые проекты. И это наблюдается уже сегодня, в то время как объемы ввода все еще растут вследствие строительного бума 2011-2012 годов. Через два года снижение объемов строительства может вылиться в уменьшение объемов ввода жилья.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Финансовая устойчивость крупных застройщиков, а также правительственные меры по поддержке строительной отрасли могут сгладить этот неблагоприятный прогноз.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2120950"/>
            <a:ext cx="4572000" cy="2616101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850"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  <a:p>
            <a:pPr indent="450850"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Вопросы?</a:t>
            </a:r>
          </a:p>
          <a:p>
            <a:pPr indent="450850" algn="ctr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indent="450850"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indent="450850" algn="ctr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Стерник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Г.М.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indent="450850"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ООО «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Sternik′s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Consulting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indent="450850"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тел.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моб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+7(964)556-72-32 </a:t>
            </a:r>
          </a:p>
          <a:p>
            <a:pPr indent="450850" algn="ctr"/>
            <a:r>
              <a:rPr lang="en-US" b="1" smtClean="0">
                <a:latin typeface="Times New Roman" pitchFamily="18" charset="0"/>
                <a:cs typeface="Times New Roman" pitchFamily="18" charset="0"/>
              </a:rPr>
              <a:t>gm_sternik@sterno.ru</a:t>
            </a: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87016" y="404664"/>
            <a:ext cx="8856984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Графическое сопоставление ценовых трендов показывает, что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состояние рынка жилья в городах России в 2014 г. характеризовалось тремя феноменами.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Первый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 продолжение начавшейся еще в марте 2013 года стабилизации цен в большинстве городов: прирост цен в городах выборки по итогам года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был ниже потребительской инфляции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Основным фактором, определившим такую динамику цен, является начавшаяся еще в 2013 году стагнация в экономике РФ.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Второй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изменение динамики цен и активности на рынках жилья городов в марте-мае, связанное с политическими шоками: события вокруг Украины, воссоединение Крыма, санкции и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контрсанкции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Так, месячный прирост цен за январь-февраль составил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 +0,5 до -1,2%.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Но уже в марте цены начали расти более существенно во всех городах (на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1,0-2,7%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месяц), а в городах, где цены в начале года снижались (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Тюмень, Красноярск, Воронеж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), снижение остановилось. И этот эффект продолжался около трех месяцев. В дальнейшем, до осени, цены были в основном стабильны. Так,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ноябре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прирост от декабря прошлого года составил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 +7% в Москве до -3% в Твери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Третий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октября началось действие еще одного, макроэкономического шока: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обвал цен на нефть и курса рубля,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вызвавшие недоверие населения к состоянию банковско-финансовой сферы и ажиотажный спрос на жилье, как способ сохранений сбережений.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Ц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ены выросли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 декабрь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во всех городах на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1,0-4,5%.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Причем, даже в тех городах, где цены снижались в течение двух-трех кварталов 2014 года (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Тюмень, Тверь, Красноярск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), в ноябре-декабре был прирост цен на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1-2%.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Годовой прирост составил в Москве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11,5%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(на уровне потребительской инфляции), в Краснодаре – 8,5, в Санкт-Петербурге – 7,3%, в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Мособласти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Тольятти, Ростове-на-Дону, Екатеринбурге, Казани, Перми, Барнауле, Кемерово -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 3 до 6%.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251520" y="457200"/>
          <a:ext cx="8640960" cy="5780112"/>
        </p:xfrm>
        <a:graphic>
          <a:graphicData uri="http://schemas.openxmlformats.org/presentationml/2006/ole">
            <p:oleObj spid="_x0000_s1025" name="Диаграмма" r:id="rId3" imgW="5989248" imgH="3970092" progId="MSGraph.Chart.8">
              <p:embed/>
            </p:oleObj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79512" y="6309320"/>
            <a:ext cx="829419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Источник: расчеты автора по данным сертифицированных аналитиков рынка недвижимости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323528" y="260648"/>
            <a:ext cx="8424936" cy="558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Отмеченные закономерности подтверждаются не только ценовой динамикой.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Объемы предложения квартир на продажу в начале года были стабильны, но в связи с вымыванием предложения на фоне весеннего скачка активности рынка к лету предложение снизилось, а в последние месяцы года предложение сокращалось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как вследствие пика продаж, так и в результате снятия квартир продавцами.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результате весеннего и осеннего всплеска активности рынка практически во всех городах по итогам года был зарегистрирован рост числа сделок на вторичном рынке жилья, договоров участия в долевом строительстве, договоров ипотеки, объемов ввода жилья. Таким образом, рынок жилой недвижимости оказался одним из сегментов отечественной экономики, который на фоне общеэкономической стагнации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сохранил высокие темпы роста.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Эксперты и аналитики дружно предсказывали, что в первые месяцы 2015 года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произойдет обвал спроса на рынке жилья, и начнется снижение цен. Однако, рост цен на вторичном рынке жилья большинства городов выборки продолжается. Очевидно, мы недооценили объем денег на руках у населения. Можно предположить, что период последействия декабрьского шока также продлится несколько месяцев.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4577" name="Object 1"/>
          <p:cNvGraphicFramePr>
            <a:graphicFrameLocks noChangeAspect="1"/>
          </p:cNvGraphicFramePr>
          <p:nvPr/>
        </p:nvGraphicFramePr>
        <p:xfrm>
          <a:off x="676275" y="457200"/>
          <a:ext cx="7854950" cy="5586413"/>
        </p:xfrm>
        <a:graphic>
          <a:graphicData uri="http://schemas.openxmlformats.org/presentationml/2006/ole">
            <p:oleObj spid="_x0000_s24577" name="Диаграмма" r:id="rId3" imgW="7886808" imgH="5608248" progId="MSGraph.Chart.8">
              <p:embed/>
            </p:oleObj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23528" y="6165304"/>
            <a:ext cx="67172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Источник: расчеты автора по данным Управления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Росреестра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по г. Москве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323528" y="692696"/>
            <a:ext cx="8496944" cy="2633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Такая ситуация похожа на ситуацию на рынке жилья городов России-2 (с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рублевой номинацией цен)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 период августовского кризиса 1998 года. В первые три-четыре месяца, когда курс доллара вырос в 2,5-3 раза, а инфляция – в 2 раза, наблюдался ажиотажный спрос на рынке жилья и рост цен на 30-50%. Но в октябре-ноябре продавцы, не удовлетворенные падением долларового эквивалента цен, сняли с продажи свои объекты, и рынок остановился. Лишь в феврале-марте 1999 года, когда курс доллара стабилизировался, рынок начал восстанавливаться, и к середине года стабилизировались рублевые цены на жилье.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Рисунок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48680"/>
            <a:ext cx="8784976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971600" y="1196752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71600" y="836712"/>
            <a:ext cx="748883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Индексы роста цен в городах России-2 (с рублевой номинацией цен) 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1998-1999 годах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5877272"/>
            <a:ext cx="829419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Источник: расчеты автора по данным сертифицированных аналитиков рынка недвижимости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323528" y="548680"/>
            <a:ext cx="8568952" cy="3371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Иначе развивалась динамика цен в городах России-1 (с долларовой номинацией цен на жиль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е): два-три месяца цены почти не снижались, потом ушли с рынка покупатели, началось снижение долларовых цен, которое продолжалось до середины 2000-го года.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Кстати, на рынке коммерческой недвижимости долларовые цены обвалились в течение первых трех месяцев.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Приведенные аналогии подтверждают фундаментальный вывод о том, что сохраняющийся исторический дефицит жилья в России обеспечивает достаточную инвестиционную привлекательность этого сегмента рынка недвижимости и его относительную устойчивость в неблагоприятных макроэкономических условиях.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505" name="Object 1"/>
          <p:cNvGraphicFramePr>
            <a:graphicFrameLocks noChangeAspect="1"/>
          </p:cNvGraphicFramePr>
          <p:nvPr/>
        </p:nvGraphicFramePr>
        <p:xfrm>
          <a:off x="539750" y="977900"/>
          <a:ext cx="8229600" cy="5065713"/>
        </p:xfrm>
        <a:graphic>
          <a:graphicData uri="http://schemas.openxmlformats.org/presentationml/2006/ole">
            <p:oleObj spid="_x0000_s21505" name="Диаграмма" r:id="rId3" imgW="8260056" imgH="5082468" progId="MSGraph.Chart.8">
              <p:embed/>
            </p:oleObj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23528" y="332656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Индексы динамики долларового эквивалента цен в городах России-2 и долларовых цен в Москве и городах России-1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6165304"/>
            <a:ext cx="246022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Источник: расчеты автора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1649</Words>
  <Application>Microsoft Office PowerPoint</Application>
  <PresentationFormat>Экран (4:3)</PresentationFormat>
  <Paragraphs>124</Paragraphs>
  <Slides>16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Тема Office</vt:lpstr>
      <vt:lpstr>Диаграмма</vt:lpstr>
      <vt:lpstr>Стерник Г.М. профессор кафедры «Управление проектами и программами» РЭУ им. Г.В. Плеханова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Стерник Г.М. профессор кафедры «Управление проектами и программами» РЭУ им. Г.В. Плеханова</dc:title>
  <dc:creator>Геннадий Моисеевич</dc:creator>
  <cp:lastModifiedBy>lenovo</cp:lastModifiedBy>
  <cp:revision>31</cp:revision>
  <dcterms:created xsi:type="dcterms:W3CDTF">2015-03-25T10:10:57Z</dcterms:created>
  <dcterms:modified xsi:type="dcterms:W3CDTF">2015-04-03T20:01:35Z</dcterms:modified>
</cp:coreProperties>
</file>