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72" r:id="rId3"/>
    <p:sldId id="265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18146617-2EDD-4305-A4DD-DB2597F04312}">
          <p14:sldIdLst>
            <p14:sldId id="256"/>
            <p14:sldId id="272"/>
            <p14:sldId id="265"/>
            <p14:sldId id="273"/>
            <p14:sldId id="274"/>
            <p14:sldId id="275"/>
            <p14:sldId id="276"/>
            <p14:sldId id="277"/>
            <p14:sldId id="278"/>
            <p14:sldId id="279"/>
            <p14:sldId id="280"/>
            <p14:sldId id="281"/>
          </p14:sldIdLst>
        </p14:section>
        <p14:section name="Раздел без заголовка" id="{C1C5CCF4-07F6-4D16-97CB-6E8469C7B8F3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00" autoAdjust="0"/>
  </p:normalViewPr>
  <p:slideViewPr>
    <p:cSldViewPr>
      <p:cViewPr>
        <p:scale>
          <a:sx n="100" d="100"/>
          <a:sy n="100" d="100"/>
        </p:scale>
        <p:origin x="-294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I:\WORK\&#1056;&#1077;&#1075;&#1088;&#1077;&#1089;&#1089;&#1080;&#1086;&#1085;&#1085;&#1099;&#1081;%20&#1072;&#1085;&#1072;&#1083;&#1080;&#1079;%20&#1052;&#1056;&#1053;%20(version%201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6848037905698166E-2"/>
          <c:y val="0.20106099322297522"/>
          <c:w val="0.91940372491144629"/>
          <c:h val="0.55343064607077197"/>
        </c:manualLayout>
      </c:layout>
      <c:lineChart>
        <c:grouping val="standard"/>
        <c:varyColors val="0"/>
        <c:ser>
          <c:idx val="0"/>
          <c:order val="0"/>
          <c:cat>
            <c:numRef>
              <c:f>Msk!$A$116:$A$200</c:f>
              <c:numCache>
                <c:formatCode>dd/mm/yy;@</c:formatCode>
                <c:ptCount val="85"/>
                <c:pt idx="0">
                  <c:v>40009</c:v>
                </c:pt>
                <c:pt idx="1">
                  <c:v>40040</c:v>
                </c:pt>
                <c:pt idx="2">
                  <c:v>40071</c:v>
                </c:pt>
                <c:pt idx="3">
                  <c:v>40101</c:v>
                </c:pt>
                <c:pt idx="4">
                  <c:v>40132</c:v>
                </c:pt>
                <c:pt idx="5">
                  <c:v>40162</c:v>
                </c:pt>
                <c:pt idx="6">
                  <c:v>40193</c:v>
                </c:pt>
                <c:pt idx="7">
                  <c:v>40224</c:v>
                </c:pt>
                <c:pt idx="8">
                  <c:v>40252</c:v>
                </c:pt>
                <c:pt idx="9">
                  <c:v>40283</c:v>
                </c:pt>
                <c:pt idx="10">
                  <c:v>40313</c:v>
                </c:pt>
                <c:pt idx="11">
                  <c:v>40344</c:v>
                </c:pt>
                <c:pt idx="12">
                  <c:v>40374</c:v>
                </c:pt>
                <c:pt idx="13">
                  <c:v>40405</c:v>
                </c:pt>
                <c:pt idx="14">
                  <c:v>40436</c:v>
                </c:pt>
                <c:pt idx="15">
                  <c:v>40466</c:v>
                </c:pt>
                <c:pt idx="16">
                  <c:v>40497</c:v>
                </c:pt>
                <c:pt idx="17">
                  <c:v>40527</c:v>
                </c:pt>
                <c:pt idx="18">
                  <c:v>40558</c:v>
                </c:pt>
                <c:pt idx="19">
                  <c:v>40589</c:v>
                </c:pt>
                <c:pt idx="20">
                  <c:v>40617</c:v>
                </c:pt>
                <c:pt idx="21">
                  <c:v>40648</c:v>
                </c:pt>
                <c:pt idx="22">
                  <c:v>40678</c:v>
                </c:pt>
                <c:pt idx="23">
                  <c:v>40709</c:v>
                </c:pt>
                <c:pt idx="24">
                  <c:v>40739</c:v>
                </c:pt>
                <c:pt idx="25">
                  <c:v>40770</c:v>
                </c:pt>
                <c:pt idx="26">
                  <c:v>40801</c:v>
                </c:pt>
                <c:pt idx="27">
                  <c:v>40831</c:v>
                </c:pt>
                <c:pt idx="28">
                  <c:v>40862</c:v>
                </c:pt>
                <c:pt idx="29">
                  <c:v>40892</c:v>
                </c:pt>
                <c:pt idx="30">
                  <c:v>40923</c:v>
                </c:pt>
                <c:pt idx="31">
                  <c:v>40954</c:v>
                </c:pt>
                <c:pt idx="32">
                  <c:v>40983</c:v>
                </c:pt>
                <c:pt idx="33">
                  <c:v>41014</c:v>
                </c:pt>
                <c:pt idx="34">
                  <c:v>41044</c:v>
                </c:pt>
                <c:pt idx="35">
                  <c:v>41075</c:v>
                </c:pt>
                <c:pt idx="36">
                  <c:v>41105</c:v>
                </c:pt>
                <c:pt idx="37">
                  <c:v>41136</c:v>
                </c:pt>
                <c:pt idx="38">
                  <c:v>41167</c:v>
                </c:pt>
                <c:pt idx="39">
                  <c:v>41197</c:v>
                </c:pt>
                <c:pt idx="40">
                  <c:v>41228</c:v>
                </c:pt>
                <c:pt idx="41">
                  <c:v>41258</c:v>
                </c:pt>
                <c:pt idx="42">
                  <c:v>41289</c:v>
                </c:pt>
                <c:pt idx="43">
                  <c:v>41320</c:v>
                </c:pt>
                <c:pt idx="44">
                  <c:v>41348</c:v>
                </c:pt>
                <c:pt idx="45">
                  <c:v>41379</c:v>
                </c:pt>
                <c:pt idx="46">
                  <c:v>41409</c:v>
                </c:pt>
                <c:pt idx="47">
                  <c:v>41440</c:v>
                </c:pt>
                <c:pt idx="48">
                  <c:v>41470</c:v>
                </c:pt>
                <c:pt idx="49">
                  <c:v>41501</c:v>
                </c:pt>
                <c:pt idx="50">
                  <c:v>41532</c:v>
                </c:pt>
                <c:pt idx="51">
                  <c:v>41562</c:v>
                </c:pt>
                <c:pt idx="52">
                  <c:v>41593</c:v>
                </c:pt>
                <c:pt idx="53">
                  <c:v>41623</c:v>
                </c:pt>
                <c:pt idx="54">
                  <c:v>41654</c:v>
                </c:pt>
                <c:pt idx="55">
                  <c:v>41685</c:v>
                </c:pt>
                <c:pt idx="56">
                  <c:v>41713</c:v>
                </c:pt>
                <c:pt idx="57">
                  <c:v>41744</c:v>
                </c:pt>
                <c:pt idx="58">
                  <c:v>41774</c:v>
                </c:pt>
                <c:pt idx="59">
                  <c:v>41805</c:v>
                </c:pt>
                <c:pt idx="60">
                  <c:v>41835</c:v>
                </c:pt>
                <c:pt idx="61">
                  <c:v>41866</c:v>
                </c:pt>
                <c:pt idx="62">
                  <c:v>41897</c:v>
                </c:pt>
                <c:pt idx="63">
                  <c:v>41927</c:v>
                </c:pt>
                <c:pt idx="64">
                  <c:v>41958</c:v>
                </c:pt>
                <c:pt idx="65">
                  <c:v>41988</c:v>
                </c:pt>
                <c:pt idx="66">
                  <c:v>42019</c:v>
                </c:pt>
                <c:pt idx="67">
                  <c:v>42050</c:v>
                </c:pt>
                <c:pt idx="68">
                  <c:v>42078</c:v>
                </c:pt>
                <c:pt idx="69">
                  <c:v>42109</c:v>
                </c:pt>
                <c:pt idx="70">
                  <c:v>42139</c:v>
                </c:pt>
                <c:pt idx="71">
                  <c:v>42170</c:v>
                </c:pt>
                <c:pt idx="72">
                  <c:v>42200</c:v>
                </c:pt>
                <c:pt idx="73">
                  <c:v>42231</c:v>
                </c:pt>
                <c:pt idx="74">
                  <c:v>42262</c:v>
                </c:pt>
                <c:pt idx="75">
                  <c:v>42292</c:v>
                </c:pt>
                <c:pt idx="76">
                  <c:v>42323</c:v>
                </c:pt>
                <c:pt idx="77">
                  <c:v>42353</c:v>
                </c:pt>
                <c:pt idx="78">
                  <c:v>42384</c:v>
                </c:pt>
                <c:pt idx="79">
                  <c:v>42415</c:v>
                </c:pt>
                <c:pt idx="80">
                  <c:v>42444</c:v>
                </c:pt>
                <c:pt idx="81">
                  <c:v>42475</c:v>
                </c:pt>
                <c:pt idx="82">
                  <c:v>42505</c:v>
                </c:pt>
                <c:pt idx="83">
                  <c:v>42536</c:v>
                </c:pt>
                <c:pt idx="84">
                  <c:v>42566</c:v>
                </c:pt>
              </c:numCache>
            </c:numRef>
          </c:cat>
          <c:val>
            <c:numRef>
              <c:f>Msk!$X$118:$X$200</c:f>
              <c:numCache>
                <c:formatCode>General</c:formatCode>
                <c:ptCount val="83"/>
                <c:pt idx="0">
                  <c:v>819.95937595925091</c:v>
                </c:pt>
                <c:pt idx="1">
                  <c:v>794.3733574915243</c:v>
                </c:pt>
                <c:pt idx="2">
                  <c:v>786.01721147209071</c:v>
                </c:pt>
                <c:pt idx="3">
                  <c:v>815.18022459828239</c:v>
                </c:pt>
                <c:pt idx="4">
                  <c:v>795.54910315919892</c:v>
                </c:pt>
                <c:pt idx="5">
                  <c:v>818.21641494052426</c:v>
                </c:pt>
                <c:pt idx="6">
                  <c:v>806.88178991534039</c:v>
                </c:pt>
                <c:pt idx="7">
                  <c:v>815.80885945695002</c:v>
                </c:pt>
                <c:pt idx="8">
                  <c:v>838.77771422384126</c:v>
                </c:pt>
                <c:pt idx="9">
                  <c:v>866.27595323226558</c:v>
                </c:pt>
                <c:pt idx="10">
                  <c:v>854.98143399947662</c:v>
                </c:pt>
                <c:pt idx="11">
                  <c:v>859.6349774224127</c:v>
                </c:pt>
                <c:pt idx="12">
                  <c:v>862.84718614461281</c:v>
                </c:pt>
                <c:pt idx="13">
                  <c:v>856.38540635079016</c:v>
                </c:pt>
                <c:pt idx="14">
                  <c:v>856.09320154534601</c:v>
                </c:pt>
                <c:pt idx="15">
                  <c:v>847.16563091907096</c:v>
                </c:pt>
                <c:pt idx="16">
                  <c:v>829.58485699824143</c:v>
                </c:pt>
                <c:pt idx="17">
                  <c:v>823.44190215258766</c:v>
                </c:pt>
                <c:pt idx="18">
                  <c:v>819.95932061671795</c:v>
                </c:pt>
                <c:pt idx="19">
                  <c:v>823.30093365345374</c:v>
                </c:pt>
                <c:pt idx="20">
                  <c:v>821.39389411840989</c:v>
                </c:pt>
                <c:pt idx="21">
                  <c:v>822.50865344903946</c:v>
                </c:pt>
                <c:pt idx="22">
                  <c:v>835.43291700681903</c:v>
                </c:pt>
                <c:pt idx="23">
                  <c:v>868.66594911843367</c:v>
                </c:pt>
                <c:pt idx="24">
                  <c:v>865.61281687105964</c:v>
                </c:pt>
                <c:pt idx="25">
                  <c:v>855.55683187566888</c:v>
                </c:pt>
                <c:pt idx="26">
                  <c:v>842.51702089110915</c:v>
                </c:pt>
                <c:pt idx="27">
                  <c:v>878.35422763838062</c:v>
                </c:pt>
                <c:pt idx="28">
                  <c:v>878.16357978768326</c:v>
                </c:pt>
                <c:pt idx="29">
                  <c:v>866.01156140073624</c:v>
                </c:pt>
                <c:pt idx="30">
                  <c:v>861.73523808916605</c:v>
                </c:pt>
                <c:pt idx="31">
                  <c:v>865.41828970203665</c:v>
                </c:pt>
                <c:pt idx="32">
                  <c:v>870.12634405021402</c:v>
                </c:pt>
                <c:pt idx="33">
                  <c:v>891.37922653297881</c:v>
                </c:pt>
                <c:pt idx="34">
                  <c:v>889.09516748182227</c:v>
                </c:pt>
                <c:pt idx="35">
                  <c:v>867.21047342826512</c:v>
                </c:pt>
                <c:pt idx="36">
                  <c:v>851.46017300200253</c:v>
                </c:pt>
                <c:pt idx="37">
                  <c:v>859.18569650340635</c:v>
                </c:pt>
                <c:pt idx="38">
                  <c:v>868.20478994527946</c:v>
                </c:pt>
                <c:pt idx="39">
                  <c:v>852.06444000743738</c:v>
                </c:pt>
                <c:pt idx="40">
                  <c:v>854.33119886903057</c:v>
                </c:pt>
                <c:pt idx="41">
                  <c:v>846.1749129700105</c:v>
                </c:pt>
                <c:pt idx="42">
                  <c:v>851.95712363534471</c:v>
                </c:pt>
                <c:pt idx="43">
                  <c:v>845.28808143162485</c:v>
                </c:pt>
                <c:pt idx="44">
                  <c:v>844.71270657174887</c:v>
                </c:pt>
                <c:pt idx="45">
                  <c:v>858.58067906177348</c:v>
                </c:pt>
                <c:pt idx="46">
                  <c:v>847.41953824176233</c:v>
                </c:pt>
                <c:pt idx="47">
                  <c:v>847.68017764515628</c:v>
                </c:pt>
                <c:pt idx="48">
                  <c:v>838.93458399904728</c:v>
                </c:pt>
                <c:pt idx="49">
                  <c:v>833.41926986227759</c:v>
                </c:pt>
                <c:pt idx="50">
                  <c:v>838.1316406671034</c:v>
                </c:pt>
                <c:pt idx="51">
                  <c:v>831.6418699077451</c:v>
                </c:pt>
                <c:pt idx="52">
                  <c:v>836.87646230669475</c:v>
                </c:pt>
                <c:pt idx="53">
                  <c:v>843.47547914129177</c:v>
                </c:pt>
                <c:pt idx="54">
                  <c:v>856.26792578292509</c:v>
                </c:pt>
                <c:pt idx="55">
                  <c:v>846.79947042560332</c:v>
                </c:pt>
                <c:pt idx="56">
                  <c:v>832.70581259695211</c:v>
                </c:pt>
                <c:pt idx="57">
                  <c:v>840.51156397615819</c:v>
                </c:pt>
                <c:pt idx="58">
                  <c:v>831.15829864501677</c:v>
                </c:pt>
                <c:pt idx="59">
                  <c:v>842.35834407727828</c:v>
                </c:pt>
                <c:pt idx="60">
                  <c:v>836.98775999711063</c:v>
                </c:pt>
                <c:pt idx="61">
                  <c:v>839.65663477826274</c:v>
                </c:pt>
                <c:pt idx="62">
                  <c:v>841.04679476961769</c:v>
                </c:pt>
                <c:pt idx="63">
                  <c:v>834.61166675152549</c:v>
                </c:pt>
                <c:pt idx="64">
                  <c:v>815.13471175115228</c:v>
                </c:pt>
                <c:pt idx="65">
                  <c:v>777.98769715748597</c:v>
                </c:pt>
                <c:pt idx="66">
                  <c:v>765.11065941143102</c:v>
                </c:pt>
                <c:pt idx="67">
                  <c:v>743.56575228571626</c:v>
                </c:pt>
                <c:pt idx="68">
                  <c:v>758.0383329657559</c:v>
                </c:pt>
                <c:pt idx="69">
                  <c:v>741.63769570548322</c:v>
                </c:pt>
                <c:pt idx="70">
                  <c:v>733.30763282124144</c:v>
                </c:pt>
                <c:pt idx="71">
                  <c:v>723.78339822762689</c:v>
                </c:pt>
                <c:pt idx="72">
                  <c:v>712.81479638010921</c:v>
                </c:pt>
                <c:pt idx="73">
                  <c:v>692.30494749775448</c:v>
                </c:pt>
                <c:pt idx="74">
                  <c:v>678.75186092243644</c:v>
                </c:pt>
                <c:pt idx="75">
                  <c:v>680.50044755265731</c:v>
                </c:pt>
                <c:pt idx="76">
                  <c:v>672.33874946551589</c:v>
                </c:pt>
                <c:pt idx="77">
                  <c:v>666.31780544045137</c:v>
                </c:pt>
                <c:pt idx="78">
                  <c:v>665.45918979873261</c:v>
                </c:pt>
                <c:pt idx="79">
                  <c:v>664.86006976241345</c:v>
                </c:pt>
                <c:pt idx="80">
                  <c:v>658.66747077275397</c:v>
                </c:pt>
                <c:pt idx="81">
                  <c:v>656.65720187227066</c:v>
                </c:pt>
                <c:pt idx="82">
                  <c:v>652.81070978003413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9549824"/>
        <c:axId val="89576192"/>
      </c:lineChart>
      <c:dateAx>
        <c:axId val="89549824"/>
        <c:scaling>
          <c:orientation val="minMax"/>
        </c:scaling>
        <c:delete val="0"/>
        <c:axPos val="b"/>
        <c:numFmt formatCode="[$-419]mmmm\ yyyy;@" sourceLinked="0"/>
        <c:majorTickMark val="out"/>
        <c:minorTickMark val="none"/>
        <c:tickLblPos val="nextTo"/>
        <c:crossAx val="89576192"/>
        <c:crosses val="autoZero"/>
        <c:auto val="1"/>
        <c:lblOffset val="100"/>
        <c:baseTimeUnit val="months"/>
        <c:majorUnit val="4"/>
        <c:majorTimeUnit val="months"/>
      </c:dateAx>
      <c:valAx>
        <c:axId val="895761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954982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8DF17E-2A68-4918-A91C-B71B7740A8C2}" type="doc">
      <dgm:prSet loTypeId="urn:microsoft.com/office/officeart/2005/8/layout/cycle1" loCatId="cycle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F1DB55E-08CE-42BC-A506-E88DE32997BA}">
      <dgm:prSet phldrT="[Текст]"/>
      <dgm:spPr/>
      <dgm:t>
        <a:bodyPr/>
        <a:lstStyle/>
        <a:p>
          <a:r>
            <a:rPr lang="en-US" smtClean="0"/>
            <a:t>1991</a:t>
          </a:r>
          <a:endParaRPr lang="ru-RU"/>
        </a:p>
      </dgm:t>
    </dgm:pt>
    <dgm:pt modelId="{81650DB3-CA41-4DB1-9516-5DC2B855E3FF}" type="parTrans" cxnId="{C5A5DE17-CC28-4F1F-BA1C-E7E526C13BF2}">
      <dgm:prSet/>
      <dgm:spPr/>
      <dgm:t>
        <a:bodyPr/>
        <a:lstStyle/>
        <a:p>
          <a:endParaRPr lang="ru-RU"/>
        </a:p>
      </dgm:t>
    </dgm:pt>
    <dgm:pt modelId="{68F86678-2132-4E3C-B2E8-978F27965903}" type="sibTrans" cxnId="{C5A5DE17-CC28-4F1F-BA1C-E7E526C13BF2}">
      <dgm:prSet/>
      <dgm:spPr/>
      <dgm:t>
        <a:bodyPr/>
        <a:lstStyle/>
        <a:p>
          <a:endParaRPr lang="ru-RU"/>
        </a:p>
      </dgm:t>
    </dgm:pt>
    <dgm:pt modelId="{E069A2D5-4D22-4299-919B-AD8DF685A2E3}">
      <dgm:prSet phldrT="[Текст]"/>
      <dgm:spPr/>
      <dgm:t>
        <a:bodyPr/>
        <a:lstStyle/>
        <a:p>
          <a:r>
            <a:rPr lang="en-US" smtClean="0"/>
            <a:t>2002</a:t>
          </a:r>
          <a:endParaRPr lang="ru-RU"/>
        </a:p>
      </dgm:t>
    </dgm:pt>
    <dgm:pt modelId="{465638BD-DBED-4E07-87A7-6334593C6E18}" type="parTrans" cxnId="{6FCA2813-25BA-412E-84BB-D8714DB55984}">
      <dgm:prSet/>
      <dgm:spPr/>
      <dgm:t>
        <a:bodyPr/>
        <a:lstStyle/>
        <a:p>
          <a:endParaRPr lang="ru-RU"/>
        </a:p>
      </dgm:t>
    </dgm:pt>
    <dgm:pt modelId="{C404CE8A-C4E6-4122-948A-F62AE4C04B8E}" type="sibTrans" cxnId="{6FCA2813-25BA-412E-84BB-D8714DB55984}">
      <dgm:prSet/>
      <dgm:spPr/>
      <dgm:t>
        <a:bodyPr/>
        <a:lstStyle/>
        <a:p>
          <a:endParaRPr lang="ru-RU"/>
        </a:p>
      </dgm:t>
    </dgm:pt>
    <dgm:pt modelId="{73FB9C5A-40FD-48FB-9097-5EDB84323050}">
      <dgm:prSet phldrT="[Текст]"/>
      <dgm:spPr/>
      <dgm:t>
        <a:bodyPr/>
        <a:lstStyle/>
        <a:p>
          <a:r>
            <a:rPr lang="en-US" smtClean="0"/>
            <a:t>2009</a:t>
          </a:r>
          <a:endParaRPr lang="ru-RU"/>
        </a:p>
      </dgm:t>
    </dgm:pt>
    <dgm:pt modelId="{55E54A67-39B0-4EB6-B5B1-60F594996CF4}" type="parTrans" cxnId="{0CC57044-9B33-4122-9448-4C42284F5B44}">
      <dgm:prSet/>
      <dgm:spPr/>
      <dgm:t>
        <a:bodyPr/>
        <a:lstStyle/>
        <a:p>
          <a:endParaRPr lang="ru-RU"/>
        </a:p>
      </dgm:t>
    </dgm:pt>
    <dgm:pt modelId="{0A531F0B-1C98-423A-9FDB-1865CCC3C644}" type="sibTrans" cxnId="{0CC57044-9B33-4122-9448-4C42284F5B44}">
      <dgm:prSet/>
      <dgm:spPr/>
      <dgm:t>
        <a:bodyPr/>
        <a:lstStyle/>
        <a:p>
          <a:endParaRPr lang="ru-RU"/>
        </a:p>
      </dgm:t>
    </dgm:pt>
    <dgm:pt modelId="{30ECD34B-E71B-4E09-874C-FAA0394E864B}">
      <dgm:prSet phldrT="[Текст]"/>
      <dgm:spPr/>
      <dgm:t>
        <a:bodyPr/>
        <a:lstStyle/>
        <a:p>
          <a:r>
            <a:rPr lang="en-US" smtClean="0"/>
            <a:t>2016</a:t>
          </a:r>
          <a:endParaRPr lang="ru-RU"/>
        </a:p>
      </dgm:t>
    </dgm:pt>
    <dgm:pt modelId="{071C98E0-4333-44F8-88A3-DD88DD9EEB52}" type="parTrans" cxnId="{4891057F-B65B-44A7-9130-BB2A7664CD08}">
      <dgm:prSet/>
      <dgm:spPr/>
      <dgm:t>
        <a:bodyPr/>
        <a:lstStyle/>
        <a:p>
          <a:endParaRPr lang="ru-RU"/>
        </a:p>
      </dgm:t>
    </dgm:pt>
    <dgm:pt modelId="{21CBBDA7-E5E3-492C-8F89-8846E4F73431}" type="sibTrans" cxnId="{4891057F-B65B-44A7-9130-BB2A7664CD08}">
      <dgm:prSet/>
      <dgm:spPr/>
      <dgm:t>
        <a:bodyPr/>
        <a:lstStyle/>
        <a:p>
          <a:endParaRPr lang="ru-RU"/>
        </a:p>
      </dgm:t>
    </dgm:pt>
    <dgm:pt modelId="{E297B102-7CB8-4592-B72D-3B877AE15C30}">
      <dgm:prSet phldrT="[Текст]"/>
      <dgm:spPr/>
      <dgm:t>
        <a:bodyPr/>
        <a:lstStyle/>
        <a:p>
          <a:r>
            <a:rPr lang="en-US" smtClean="0"/>
            <a:t>1998</a:t>
          </a:r>
          <a:endParaRPr lang="ru-RU"/>
        </a:p>
      </dgm:t>
    </dgm:pt>
    <dgm:pt modelId="{0EBD6C3E-EA02-4A78-B6A5-AF71A3B14D1C}" type="parTrans" cxnId="{A99D8CD9-3E1F-41F7-8FA3-59A382161194}">
      <dgm:prSet/>
      <dgm:spPr/>
      <dgm:t>
        <a:bodyPr/>
        <a:lstStyle/>
        <a:p>
          <a:endParaRPr lang="ru-RU"/>
        </a:p>
      </dgm:t>
    </dgm:pt>
    <dgm:pt modelId="{93578C8F-3165-4467-A856-6D2F25202A22}" type="sibTrans" cxnId="{A99D8CD9-3E1F-41F7-8FA3-59A382161194}">
      <dgm:prSet/>
      <dgm:spPr/>
      <dgm:t>
        <a:bodyPr/>
        <a:lstStyle/>
        <a:p>
          <a:endParaRPr lang="ru-RU"/>
        </a:p>
      </dgm:t>
    </dgm:pt>
    <dgm:pt modelId="{923B8A01-0B24-43AF-855E-C1FADCAA0930}" type="pres">
      <dgm:prSet presAssocID="{488DF17E-2A68-4918-A91C-B71B7740A8C2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A9835AA-BF7C-4227-B954-883ACD23387B}" type="pres">
      <dgm:prSet presAssocID="{6F1DB55E-08CE-42BC-A506-E88DE32997BA}" presName="dummy" presStyleCnt="0"/>
      <dgm:spPr/>
    </dgm:pt>
    <dgm:pt modelId="{9A54FF74-1736-4592-B01F-408F6F9C34C1}" type="pres">
      <dgm:prSet presAssocID="{6F1DB55E-08CE-42BC-A506-E88DE32997BA}" presName="node" presStyleLbl="revTx" presStyleIdx="0" presStyleCnt="5" custScaleX="79379" custScaleY="844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D5ABCE-A2FA-48CA-A7A2-ABD832E23911}" type="pres">
      <dgm:prSet presAssocID="{68F86678-2132-4E3C-B2E8-978F27965903}" presName="sibTrans" presStyleLbl="node1" presStyleIdx="0" presStyleCnt="5"/>
      <dgm:spPr/>
      <dgm:t>
        <a:bodyPr/>
        <a:lstStyle/>
        <a:p>
          <a:endParaRPr lang="ru-RU"/>
        </a:p>
      </dgm:t>
    </dgm:pt>
    <dgm:pt modelId="{D1BE2581-1503-4FC5-8F29-81C34A465A3D}" type="pres">
      <dgm:prSet presAssocID="{E297B102-7CB8-4592-B72D-3B877AE15C30}" presName="dummy" presStyleCnt="0"/>
      <dgm:spPr/>
    </dgm:pt>
    <dgm:pt modelId="{7BC3737E-A351-4AC8-A389-212FA32809FC}" type="pres">
      <dgm:prSet presAssocID="{E297B102-7CB8-4592-B72D-3B877AE15C30}" presName="node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4B8E02-09B8-42E5-942F-4439B33810D7}" type="pres">
      <dgm:prSet presAssocID="{93578C8F-3165-4467-A856-6D2F25202A22}" presName="sibTrans" presStyleLbl="node1" presStyleIdx="1" presStyleCnt="5"/>
      <dgm:spPr/>
      <dgm:t>
        <a:bodyPr/>
        <a:lstStyle/>
        <a:p>
          <a:endParaRPr lang="ru-RU"/>
        </a:p>
      </dgm:t>
    </dgm:pt>
    <dgm:pt modelId="{D33F8EAC-A9D5-43C2-AF48-A2115D0FED87}" type="pres">
      <dgm:prSet presAssocID="{E069A2D5-4D22-4299-919B-AD8DF685A2E3}" presName="dummy" presStyleCnt="0"/>
      <dgm:spPr/>
    </dgm:pt>
    <dgm:pt modelId="{EAC3AA48-CD49-48FC-800C-2B99ACBC0844}" type="pres">
      <dgm:prSet presAssocID="{E069A2D5-4D22-4299-919B-AD8DF685A2E3}" presName="node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9E3186-7DA9-429B-B473-D71396A682CE}" type="pres">
      <dgm:prSet presAssocID="{C404CE8A-C4E6-4122-948A-F62AE4C04B8E}" presName="sibTrans" presStyleLbl="node1" presStyleIdx="2" presStyleCnt="5"/>
      <dgm:spPr/>
      <dgm:t>
        <a:bodyPr/>
        <a:lstStyle/>
        <a:p>
          <a:endParaRPr lang="ru-RU"/>
        </a:p>
      </dgm:t>
    </dgm:pt>
    <dgm:pt modelId="{6D3E6421-DF8A-4F52-8D78-62DA439E9A47}" type="pres">
      <dgm:prSet presAssocID="{73FB9C5A-40FD-48FB-9097-5EDB84323050}" presName="dummy" presStyleCnt="0"/>
      <dgm:spPr/>
    </dgm:pt>
    <dgm:pt modelId="{AB3B93B2-499D-44E8-8649-BF46FFE490B7}" type="pres">
      <dgm:prSet presAssocID="{73FB9C5A-40FD-48FB-9097-5EDB84323050}" presName="node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7AE35C-9962-451F-8C9A-6D6B1C9B6ED6}" type="pres">
      <dgm:prSet presAssocID="{0A531F0B-1C98-423A-9FDB-1865CCC3C644}" presName="sibTrans" presStyleLbl="node1" presStyleIdx="3" presStyleCnt="5"/>
      <dgm:spPr/>
      <dgm:t>
        <a:bodyPr/>
        <a:lstStyle/>
        <a:p>
          <a:endParaRPr lang="ru-RU"/>
        </a:p>
      </dgm:t>
    </dgm:pt>
    <dgm:pt modelId="{8DB052FA-7D57-42C3-B67E-72EB8BEB2B97}" type="pres">
      <dgm:prSet presAssocID="{30ECD34B-E71B-4E09-874C-FAA0394E864B}" presName="dummy" presStyleCnt="0"/>
      <dgm:spPr/>
    </dgm:pt>
    <dgm:pt modelId="{7F094A00-BE4F-4AF1-8EE8-F47270BFF2AC}" type="pres">
      <dgm:prSet presAssocID="{30ECD34B-E71B-4E09-874C-FAA0394E864B}" presName="node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865FE7-EA4A-41D7-B58B-8C5A2F8941C6}" type="pres">
      <dgm:prSet presAssocID="{21CBBDA7-E5E3-492C-8F89-8846E4F73431}" presName="sibTrans" presStyleLbl="node1" presStyleIdx="4" presStyleCnt="5"/>
      <dgm:spPr/>
      <dgm:t>
        <a:bodyPr/>
        <a:lstStyle/>
        <a:p>
          <a:endParaRPr lang="ru-RU"/>
        </a:p>
      </dgm:t>
    </dgm:pt>
  </dgm:ptLst>
  <dgm:cxnLst>
    <dgm:cxn modelId="{23B5B201-6ED7-4269-93EB-03E7970D3D3D}" type="presOf" srcId="{6F1DB55E-08CE-42BC-A506-E88DE32997BA}" destId="{9A54FF74-1736-4592-B01F-408F6F9C34C1}" srcOrd="0" destOrd="0" presId="urn:microsoft.com/office/officeart/2005/8/layout/cycle1"/>
    <dgm:cxn modelId="{1567FF61-DE9C-450D-82EA-71DD2BFBD953}" type="presOf" srcId="{68F86678-2132-4E3C-B2E8-978F27965903}" destId="{0ED5ABCE-A2FA-48CA-A7A2-ABD832E23911}" srcOrd="0" destOrd="0" presId="urn:microsoft.com/office/officeart/2005/8/layout/cycle1"/>
    <dgm:cxn modelId="{55C04436-A398-48D1-AB88-C3B9A2929084}" type="presOf" srcId="{E297B102-7CB8-4592-B72D-3B877AE15C30}" destId="{7BC3737E-A351-4AC8-A389-212FA32809FC}" srcOrd="0" destOrd="0" presId="urn:microsoft.com/office/officeart/2005/8/layout/cycle1"/>
    <dgm:cxn modelId="{BA57732F-F4D1-4B81-A520-77A140CAA2FD}" type="presOf" srcId="{E069A2D5-4D22-4299-919B-AD8DF685A2E3}" destId="{EAC3AA48-CD49-48FC-800C-2B99ACBC0844}" srcOrd="0" destOrd="0" presId="urn:microsoft.com/office/officeart/2005/8/layout/cycle1"/>
    <dgm:cxn modelId="{87E0AC43-FE6D-4E76-BFF7-D79EE36ECEC5}" type="presOf" srcId="{0A531F0B-1C98-423A-9FDB-1865CCC3C644}" destId="{777AE35C-9962-451F-8C9A-6D6B1C9B6ED6}" srcOrd="0" destOrd="0" presId="urn:microsoft.com/office/officeart/2005/8/layout/cycle1"/>
    <dgm:cxn modelId="{4CE90CEA-1453-4883-B273-C5B9C6E7624E}" type="presOf" srcId="{73FB9C5A-40FD-48FB-9097-5EDB84323050}" destId="{AB3B93B2-499D-44E8-8649-BF46FFE490B7}" srcOrd="0" destOrd="0" presId="urn:microsoft.com/office/officeart/2005/8/layout/cycle1"/>
    <dgm:cxn modelId="{137216E8-E8E9-4E5E-9FBE-C647EC56FAC9}" type="presOf" srcId="{488DF17E-2A68-4918-A91C-B71B7740A8C2}" destId="{923B8A01-0B24-43AF-855E-C1FADCAA0930}" srcOrd="0" destOrd="0" presId="urn:microsoft.com/office/officeart/2005/8/layout/cycle1"/>
    <dgm:cxn modelId="{0CC57044-9B33-4122-9448-4C42284F5B44}" srcId="{488DF17E-2A68-4918-A91C-B71B7740A8C2}" destId="{73FB9C5A-40FD-48FB-9097-5EDB84323050}" srcOrd="3" destOrd="0" parTransId="{55E54A67-39B0-4EB6-B5B1-60F594996CF4}" sibTransId="{0A531F0B-1C98-423A-9FDB-1865CCC3C644}"/>
    <dgm:cxn modelId="{025089F9-9D2E-4C67-8483-EE689C18712C}" type="presOf" srcId="{21CBBDA7-E5E3-492C-8F89-8846E4F73431}" destId="{C9865FE7-EA4A-41D7-B58B-8C5A2F8941C6}" srcOrd="0" destOrd="0" presId="urn:microsoft.com/office/officeart/2005/8/layout/cycle1"/>
    <dgm:cxn modelId="{1DB41DF0-B765-475D-971D-5985FAB9C3F1}" type="presOf" srcId="{30ECD34B-E71B-4E09-874C-FAA0394E864B}" destId="{7F094A00-BE4F-4AF1-8EE8-F47270BFF2AC}" srcOrd="0" destOrd="0" presId="urn:microsoft.com/office/officeart/2005/8/layout/cycle1"/>
    <dgm:cxn modelId="{A99D8CD9-3E1F-41F7-8FA3-59A382161194}" srcId="{488DF17E-2A68-4918-A91C-B71B7740A8C2}" destId="{E297B102-7CB8-4592-B72D-3B877AE15C30}" srcOrd="1" destOrd="0" parTransId="{0EBD6C3E-EA02-4A78-B6A5-AF71A3B14D1C}" sibTransId="{93578C8F-3165-4467-A856-6D2F25202A22}"/>
    <dgm:cxn modelId="{6FCA2813-25BA-412E-84BB-D8714DB55984}" srcId="{488DF17E-2A68-4918-A91C-B71B7740A8C2}" destId="{E069A2D5-4D22-4299-919B-AD8DF685A2E3}" srcOrd="2" destOrd="0" parTransId="{465638BD-DBED-4E07-87A7-6334593C6E18}" sibTransId="{C404CE8A-C4E6-4122-948A-F62AE4C04B8E}"/>
    <dgm:cxn modelId="{4891057F-B65B-44A7-9130-BB2A7664CD08}" srcId="{488DF17E-2A68-4918-A91C-B71B7740A8C2}" destId="{30ECD34B-E71B-4E09-874C-FAA0394E864B}" srcOrd="4" destOrd="0" parTransId="{071C98E0-4333-44F8-88A3-DD88DD9EEB52}" sibTransId="{21CBBDA7-E5E3-492C-8F89-8846E4F73431}"/>
    <dgm:cxn modelId="{C6809141-1904-4BD5-A2DD-3E5956736A8C}" type="presOf" srcId="{C404CE8A-C4E6-4122-948A-F62AE4C04B8E}" destId="{C39E3186-7DA9-429B-B473-D71396A682CE}" srcOrd="0" destOrd="0" presId="urn:microsoft.com/office/officeart/2005/8/layout/cycle1"/>
    <dgm:cxn modelId="{C5A5DE17-CC28-4F1F-BA1C-E7E526C13BF2}" srcId="{488DF17E-2A68-4918-A91C-B71B7740A8C2}" destId="{6F1DB55E-08CE-42BC-A506-E88DE32997BA}" srcOrd="0" destOrd="0" parTransId="{81650DB3-CA41-4DB1-9516-5DC2B855E3FF}" sibTransId="{68F86678-2132-4E3C-B2E8-978F27965903}"/>
    <dgm:cxn modelId="{4788464C-64D0-4119-A12C-02667C231DDF}" type="presOf" srcId="{93578C8F-3165-4467-A856-6D2F25202A22}" destId="{804B8E02-09B8-42E5-942F-4439B33810D7}" srcOrd="0" destOrd="0" presId="urn:microsoft.com/office/officeart/2005/8/layout/cycle1"/>
    <dgm:cxn modelId="{B887A5D8-EF26-467B-A069-070DDA626E93}" type="presParOf" srcId="{923B8A01-0B24-43AF-855E-C1FADCAA0930}" destId="{2A9835AA-BF7C-4227-B954-883ACD23387B}" srcOrd="0" destOrd="0" presId="urn:microsoft.com/office/officeart/2005/8/layout/cycle1"/>
    <dgm:cxn modelId="{C9A1E291-1CC9-47AD-8F00-8C9D5B9E3454}" type="presParOf" srcId="{923B8A01-0B24-43AF-855E-C1FADCAA0930}" destId="{9A54FF74-1736-4592-B01F-408F6F9C34C1}" srcOrd="1" destOrd="0" presId="urn:microsoft.com/office/officeart/2005/8/layout/cycle1"/>
    <dgm:cxn modelId="{F865CDAD-7F5D-411D-BE8B-E2CFFAA37454}" type="presParOf" srcId="{923B8A01-0B24-43AF-855E-C1FADCAA0930}" destId="{0ED5ABCE-A2FA-48CA-A7A2-ABD832E23911}" srcOrd="2" destOrd="0" presId="urn:microsoft.com/office/officeart/2005/8/layout/cycle1"/>
    <dgm:cxn modelId="{20DBAA09-5C7E-40B8-B0AC-D0996240838D}" type="presParOf" srcId="{923B8A01-0B24-43AF-855E-C1FADCAA0930}" destId="{D1BE2581-1503-4FC5-8F29-81C34A465A3D}" srcOrd="3" destOrd="0" presId="urn:microsoft.com/office/officeart/2005/8/layout/cycle1"/>
    <dgm:cxn modelId="{5A423AF2-8C73-4377-98AD-F21E2D47C09D}" type="presParOf" srcId="{923B8A01-0B24-43AF-855E-C1FADCAA0930}" destId="{7BC3737E-A351-4AC8-A389-212FA32809FC}" srcOrd="4" destOrd="0" presId="urn:microsoft.com/office/officeart/2005/8/layout/cycle1"/>
    <dgm:cxn modelId="{FCCBF5BD-966E-47F7-857C-3EB8CB1D4D91}" type="presParOf" srcId="{923B8A01-0B24-43AF-855E-C1FADCAA0930}" destId="{804B8E02-09B8-42E5-942F-4439B33810D7}" srcOrd="5" destOrd="0" presId="urn:microsoft.com/office/officeart/2005/8/layout/cycle1"/>
    <dgm:cxn modelId="{AEE5E7AF-E8F4-4CD7-80EE-9EA2CEEFD880}" type="presParOf" srcId="{923B8A01-0B24-43AF-855E-C1FADCAA0930}" destId="{D33F8EAC-A9D5-43C2-AF48-A2115D0FED87}" srcOrd="6" destOrd="0" presId="urn:microsoft.com/office/officeart/2005/8/layout/cycle1"/>
    <dgm:cxn modelId="{830BFCA0-E377-4F5C-BFD7-057CE9750025}" type="presParOf" srcId="{923B8A01-0B24-43AF-855E-C1FADCAA0930}" destId="{EAC3AA48-CD49-48FC-800C-2B99ACBC0844}" srcOrd="7" destOrd="0" presId="urn:microsoft.com/office/officeart/2005/8/layout/cycle1"/>
    <dgm:cxn modelId="{FA0413B0-7F1D-484B-9DFF-0B8847265A9F}" type="presParOf" srcId="{923B8A01-0B24-43AF-855E-C1FADCAA0930}" destId="{C39E3186-7DA9-429B-B473-D71396A682CE}" srcOrd="8" destOrd="0" presId="urn:microsoft.com/office/officeart/2005/8/layout/cycle1"/>
    <dgm:cxn modelId="{0E84000D-2AD7-4DBB-9937-ABB194CFC8E4}" type="presParOf" srcId="{923B8A01-0B24-43AF-855E-C1FADCAA0930}" destId="{6D3E6421-DF8A-4F52-8D78-62DA439E9A47}" srcOrd="9" destOrd="0" presId="urn:microsoft.com/office/officeart/2005/8/layout/cycle1"/>
    <dgm:cxn modelId="{F3A471E2-93FA-4A25-BB5A-D4BEBAAC6C91}" type="presParOf" srcId="{923B8A01-0B24-43AF-855E-C1FADCAA0930}" destId="{AB3B93B2-499D-44E8-8649-BF46FFE490B7}" srcOrd="10" destOrd="0" presId="urn:microsoft.com/office/officeart/2005/8/layout/cycle1"/>
    <dgm:cxn modelId="{234618B7-FCCA-4217-ADBA-7E4525EF5D89}" type="presParOf" srcId="{923B8A01-0B24-43AF-855E-C1FADCAA0930}" destId="{777AE35C-9962-451F-8C9A-6D6B1C9B6ED6}" srcOrd="11" destOrd="0" presId="urn:microsoft.com/office/officeart/2005/8/layout/cycle1"/>
    <dgm:cxn modelId="{06DEA7A7-E9FF-44EB-8F35-1EAE10AC6B44}" type="presParOf" srcId="{923B8A01-0B24-43AF-855E-C1FADCAA0930}" destId="{8DB052FA-7D57-42C3-B67E-72EB8BEB2B97}" srcOrd="12" destOrd="0" presId="urn:microsoft.com/office/officeart/2005/8/layout/cycle1"/>
    <dgm:cxn modelId="{8DB5EEE8-AB64-49CA-9889-EBBA4BC0EA5D}" type="presParOf" srcId="{923B8A01-0B24-43AF-855E-C1FADCAA0930}" destId="{7F094A00-BE4F-4AF1-8EE8-F47270BFF2AC}" srcOrd="13" destOrd="0" presId="urn:microsoft.com/office/officeart/2005/8/layout/cycle1"/>
    <dgm:cxn modelId="{5859C01C-56A3-4471-AB07-23D614EA30A6}" type="presParOf" srcId="{923B8A01-0B24-43AF-855E-C1FADCAA0930}" destId="{C9865FE7-EA4A-41D7-B58B-8C5A2F8941C6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88DF17E-2A68-4918-A91C-B71B7740A8C2}" type="doc">
      <dgm:prSet loTypeId="urn:microsoft.com/office/officeart/2005/8/layout/cycle1" loCatId="cycle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F1DB55E-08CE-42BC-A506-E88DE32997BA}">
      <dgm:prSet phldrT="[Текст]"/>
      <dgm:spPr/>
      <dgm:t>
        <a:bodyPr/>
        <a:lstStyle/>
        <a:p>
          <a:r>
            <a:rPr lang="en-US" smtClean="0"/>
            <a:t>1991</a:t>
          </a:r>
          <a:endParaRPr lang="ru-RU"/>
        </a:p>
      </dgm:t>
    </dgm:pt>
    <dgm:pt modelId="{81650DB3-CA41-4DB1-9516-5DC2B855E3FF}" type="parTrans" cxnId="{C5A5DE17-CC28-4F1F-BA1C-E7E526C13BF2}">
      <dgm:prSet/>
      <dgm:spPr/>
      <dgm:t>
        <a:bodyPr/>
        <a:lstStyle/>
        <a:p>
          <a:endParaRPr lang="ru-RU"/>
        </a:p>
      </dgm:t>
    </dgm:pt>
    <dgm:pt modelId="{68F86678-2132-4E3C-B2E8-978F27965903}" type="sibTrans" cxnId="{C5A5DE17-CC28-4F1F-BA1C-E7E526C13BF2}">
      <dgm:prSet/>
      <dgm:spPr/>
      <dgm:t>
        <a:bodyPr/>
        <a:lstStyle/>
        <a:p>
          <a:endParaRPr lang="ru-RU"/>
        </a:p>
      </dgm:t>
    </dgm:pt>
    <dgm:pt modelId="{E069A2D5-4D22-4299-919B-AD8DF685A2E3}">
      <dgm:prSet phldrT="[Текст]"/>
      <dgm:spPr/>
      <dgm:t>
        <a:bodyPr/>
        <a:lstStyle/>
        <a:p>
          <a:r>
            <a:rPr lang="en-US" smtClean="0"/>
            <a:t>2002</a:t>
          </a:r>
          <a:endParaRPr lang="ru-RU"/>
        </a:p>
      </dgm:t>
    </dgm:pt>
    <dgm:pt modelId="{465638BD-DBED-4E07-87A7-6334593C6E18}" type="parTrans" cxnId="{6FCA2813-25BA-412E-84BB-D8714DB55984}">
      <dgm:prSet/>
      <dgm:spPr/>
      <dgm:t>
        <a:bodyPr/>
        <a:lstStyle/>
        <a:p>
          <a:endParaRPr lang="ru-RU"/>
        </a:p>
      </dgm:t>
    </dgm:pt>
    <dgm:pt modelId="{C404CE8A-C4E6-4122-948A-F62AE4C04B8E}" type="sibTrans" cxnId="{6FCA2813-25BA-412E-84BB-D8714DB55984}">
      <dgm:prSet/>
      <dgm:spPr/>
      <dgm:t>
        <a:bodyPr/>
        <a:lstStyle/>
        <a:p>
          <a:endParaRPr lang="ru-RU"/>
        </a:p>
      </dgm:t>
    </dgm:pt>
    <dgm:pt modelId="{73FB9C5A-40FD-48FB-9097-5EDB84323050}">
      <dgm:prSet phldrT="[Текст]"/>
      <dgm:spPr/>
      <dgm:t>
        <a:bodyPr/>
        <a:lstStyle/>
        <a:p>
          <a:r>
            <a:rPr lang="en-US" smtClean="0"/>
            <a:t>2009</a:t>
          </a:r>
          <a:endParaRPr lang="ru-RU"/>
        </a:p>
      </dgm:t>
    </dgm:pt>
    <dgm:pt modelId="{55E54A67-39B0-4EB6-B5B1-60F594996CF4}" type="parTrans" cxnId="{0CC57044-9B33-4122-9448-4C42284F5B44}">
      <dgm:prSet/>
      <dgm:spPr/>
      <dgm:t>
        <a:bodyPr/>
        <a:lstStyle/>
        <a:p>
          <a:endParaRPr lang="ru-RU"/>
        </a:p>
      </dgm:t>
    </dgm:pt>
    <dgm:pt modelId="{0A531F0B-1C98-423A-9FDB-1865CCC3C644}" type="sibTrans" cxnId="{0CC57044-9B33-4122-9448-4C42284F5B44}">
      <dgm:prSet/>
      <dgm:spPr/>
      <dgm:t>
        <a:bodyPr/>
        <a:lstStyle/>
        <a:p>
          <a:endParaRPr lang="ru-RU"/>
        </a:p>
      </dgm:t>
    </dgm:pt>
    <dgm:pt modelId="{30ECD34B-E71B-4E09-874C-FAA0394E864B}">
      <dgm:prSet phldrT="[Текст]"/>
      <dgm:spPr/>
      <dgm:t>
        <a:bodyPr/>
        <a:lstStyle/>
        <a:p>
          <a:r>
            <a:rPr lang="en-US" smtClean="0"/>
            <a:t>2016</a:t>
          </a:r>
          <a:endParaRPr lang="ru-RU"/>
        </a:p>
      </dgm:t>
    </dgm:pt>
    <dgm:pt modelId="{071C98E0-4333-44F8-88A3-DD88DD9EEB52}" type="parTrans" cxnId="{4891057F-B65B-44A7-9130-BB2A7664CD08}">
      <dgm:prSet/>
      <dgm:spPr/>
      <dgm:t>
        <a:bodyPr/>
        <a:lstStyle/>
        <a:p>
          <a:endParaRPr lang="ru-RU"/>
        </a:p>
      </dgm:t>
    </dgm:pt>
    <dgm:pt modelId="{21CBBDA7-E5E3-492C-8F89-8846E4F73431}" type="sibTrans" cxnId="{4891057F-B65B-44A7-9130-BB2A7664CD08}">
      <dgm:prSet/>
      <dgm:spPr/>
      <dgm:t>
        <a:bodyPr/>
        <a:lstStyle/>
        <a:p>
          <a:endParaRPr lang="ru-RU"/>
        </a:p>
      </dgm:t>
    </dgm:pt>
    <dgm:pt modelId="{E297B102-7CB8-4592-B72D-3B877AE15C30}">
      <dgm:prSet phldrT="[Текст]"/>
      <dgm:spPr/>
      <dgm:t>
        <a:bodyPr/>
        <a:lstStyle/>
        <a:p>
          <a:r>
            <a:rPr lang="en-US" smtClean="0"/>
            <a:t>1998</a:t>
          </a:r>
          <a:endParaRPr lang="ru-RU"/>
        </a:p>
      </dgm:t>
    </dgm:pt>
    <dgm:pt modelId="{0EBD6C3E-EA02-4A78-B6A5-AF71A3B14D1C}" type="parTrans" cxnId="{A99D8CD9-3E1F-41F7-8FA3-59A382161194}">
      <dgm:prSet/>
      <dgm:spPr/>
      <dgm:t>
        <a:bodyPr/>
        <a:lstStyle/>
        <a:p>
          <a:endParaRPr lang="ru-RU"/>
        </a:p>
      </dgm:t>
    </dgm:pt>
    <dgm:pt modelId="{93578C8F-3165-4467-A856-6D2F25202A22}" type="sibTrans" cxnId="{A99D8CD9-3E1F-41F7-8FA3-59A382161194}">
      <dgm:prSet/>
      <dgm:spPr/>
      <dgm:t>
        <a:bodyPr/>
        <a:lstStyle/>
        <a:p>
          <a:endParaRPr lang="ru-RU"/>
        </a:p>
      </dgm:t>
    </dgm:pt>
    <dgm:pt modelId="{923B8A01-0B24-43AF-855E-C1FADCAA0930}" type="pres">
      <dgm:prSet presAssocID="{488DF17E-2A68-4918-A91C-B71B7740A8C2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A9835AA-BF7C-4227-B954-883ACD23387B}" type="pres">
      <dgm:prSet presAssocID="{6F1DB55E-08CE-42BC-A506-E88DE32997BA}" presName="dummy" presStyleCnt="0"/>
      <dgm:spPr/>
    </dgm:pt>
    <dgm:pt modelId="{9A54FF74-1736-4592-B01F-408F6F9C34C1}" type="pres">
      <dgm:prSet presAssocID="{6F1DB55E-08CE-42BC-A506-E88DE32997BA}" presName="node" presStyleLbl="revTx" presStyleIdx="0" presStyleCnt="5" custScaleX="79379" custScaleY="844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D5ABCE-A2FA-48CA-A7A2-ABD832E23911}" type="pres">
      <dgm:prSet presAssocID="{68F86678-2132-4E3C-B2E8-978F27965903}" presName="sibTrans" presStyleLbl="node1" presStyleIdx="0" presStyleCnt="5"/>
      <dgm:spPr/>
      <dgm:t>
        <a:bodyPr/>
        <a:lstStyle/>
        <a:p>
          <a:endParaRPr lang="ru-RU"/>
        </a:p>
      </dgm:t>
    </dgm:pt>
    <dgm:pt modelId="{D1BE2581-1503-4FC5-8F29-81C34A465A3D}" type="pres">
      <dgm:prSet presAssocID="{E297B102-7CB8-4592-B72D-3B877AE15C30}" presName="dummy" presStyleCnt="0"/>
      <dgm:spPr/>
    </dgm:pt>
    <dgm:pt modelId="{7BC3737E-A351-4AC8-A389-212FA32809FC}" type="pres">
      <dgm:prSet presAssocID="{E297B102-7CB8-4592-B72D-3B877AE15C30}" presName="node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4B8E02-09B8-42E5-942F-4439B33810D7}" type="pres">
      <dgm:prSet presAssocID="{93578C8F-3165-4467-A856-6D2F25202A22}" presName="sibTrans" presStyleLbl="node1" presStyleIdx="1" presStyleCnt="5"/>
      <dgm:spPr/>
      <dgm:t>
        <a:bodyPr/>
        <a:lstStyle/>
        <a:p>
          <a:endParaRPr lang="ru-RU"/>
        </a:p>
      </dgm:t>
    </dgm:pt>
    <dgm:pt modelId="{D33F8EAC-A9D5-43C2-AF48-A2115D0FED87}" type="pres">
      <dgm:prSet presAssocID="{E069A2D5-4D22-4299-919B-AD8DF685A2E3}" presName="dummy" presStyleCnt="0"/>
      <dgm:spPr/>
    </dgm:pt>
    <dgm:pt modelId="{EAC3AA48-CD49-48FC-800C-2B99ACBC0844}" type="pres">
      <dgm:prSet presAssocID="{E069A2D5-4D22-4299-919B-AD8DF685A2E3}" presName="node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9E3186-7DA9-429B-B473-D71396A682CE}" type="pres">
      <dgm:prSet presAssocID="{C404CE8A-C4E6-4122-948A-F62AE4C04B8E}" presName="sibTrans" presStyleLbl="node1" presStyleIdx="2" presStyleCnt="5"/>
      <dgm:spPr/>
      <dgm:t>
        <a:bodyPr/>
        <a:lstStyle/>
        <a:p>
          <a:endParaRPr lang="ru-RU"/>
        </a:p>
      </dgm:t>
    </dgm:pt>
    <dgm:pt modelId="{6D3E6421-DF8A-4F52-8D78-62DA439E9A47}" type="pres">
      <dgm:prSet presAssocID="{73FB9C5A-40FD-48FB-9097-5EDB84323050}" presName="dummy" presStyleCnt="0"/>
      <dgm:spPr/>
    </dgm:pt>
    <dgm:pt modelId="{AB3B93B2-499D-44E8-8649-BF46FFE490B7}" type="pres">
      <dgm:prSet presAssocID="{73FB9C5A-40FD-48FB-9097-5EDB84323050}" presName="node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7AE35C-9962-451F-8C9A-6D6B1C9B6ED6}" type="pres">
      <dgm:prSet presAssocID="{0A531F0B-1C98-423A-9FDB-1865CCC3C644}" presName="sibTrans" presStyleLbl="node1" presStyleIdx="3" presStyleCnt="5"/>
      <dgm:spPr/>
      <dgm:t>
        <a:bodyPr/>
        <a:lstStyle/>
        <a:p>
          <a:endParaRPr lang="ru-RU"/>
        </a:p>
      </dgm:t>
    </dgm:pt>
    <dgm:pt modelId="{8DB052FA-7D57-42C3-B67E-72EB8BEB2B97}" type="pres">
      <dgm:prSet presAssocID="{30ECD34B-E71B-4E09-874C-FAA0394E864B}" presName="dummy" presStyleCnt="0"/>
      <dgm:spPr/>
    </dgm:pt>
    <dgm:pt modelId="{7F094A00-BE4F-4AF1-8EE8-F47270BFF2AC}" type="pres">
      <dgm:prSet presAssocID="{30ECD34B-E71B-4E09-874C-FAA0394E864B}" presName="node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865FE7-EA4A-41D7-B58B-8C5A2F8941C6}" type="pres">
      <dgm:prSet presAssocID="{21CBBDA7-E5E3-492C-8F89-8846E4F73431}" presName="sibTrans" presStyleLbl="node1" presStyleIdx="4" presStyleCnt="5"/>
      <dgm:spPr/>
      <dgm:t>
        <a:bodyPr/>
        <a:lstStyle/>
        <a:p>
          <a:endParaRPr lang="ru-RU"/>
        </a:p>
      </dgm:t>
    </dgm:pt>
  </dgm:ptLst>
  <dgm:cxnLst>
    <dgm:cxn modelId="{28102F33-0118-452E-AF45-EEC66914D37D}" type="presOf" srcId="{6F1DB55E-08CE-42BC-A506-E88DE32997BA}" destId="{9A54FF74-1736-4592-B01F-408F6F9C34C1}" srcOrd="0" destOrd="0" presId="urn:microsoft.com/office/officeart/2005/8/layout/cycle1"/>
    <dgm:cxn modelId="{9ADD359C-2AB9-45D1-BA00-A89C26E480D8}" type="presOf" srcId="{21CBBDA7-E5E3-492C-8F89-8846E4F73431}" destId="{C9865FE7-EA4A-41D7-B58B-8C5A2F8941C6}" srcOrd="0" destOrd="0" presId="urn:microsoft.com/office/officeart/2005/8/layout/cycle1"/>
    <dgm:cxn modelId="{7BBC4A58-C91E-4E46-9B85-0FF652FD4B1C}" type="presOf" srcId="{93578C8F-3165-4467-A856-6D2F25202A22}" destId="{804B8E02-09B8-42E5-942F-4439B33810D7}" srcOrd="0" destOrd="0" presId="urn:microsoft.com/office/officeart/2005/8/layout/cycle1"/>
    <dgm:cxn modelId="{0DC2EC22-74C6-4924-9D80-39B176F49219}" type="presOf" srcId="{73FB9C5A-40FD-48FB-9097-5EDB84323050}" destId="{AB3B93B2-499D-44E8-8649-BF46FFE490B7}" srcOrd="0" destOrd="0" presId="urn:microsoft.com/office/officeart/2005/8/layout/cycle1"/>
    <dgm:cxn modelId="{0CC57044-9B33-4122-9448-4C42284F5B44}" srcId="{488DF17E-2A68-4918-A91C-B71B7740A8C2}" destId="{73FB9C5A-40FD-48FB-9097-5EDB84323050}" srcOrd="3" destOrd="0" parTransId="{55E54A67-39B0-4EB6-B5B1-60F594996CF4}" sibTransId="{0A531F0B-1C98-423A-9FDB-1865CCC3C644}"/>
    <dgm:cxn modelId="{35BA0DF5-C406-4923-BADF-E94014A631B1}" type="presOf" srcId="{0A531F0B-1C98-423A-9FDB-1865CCC3C644}" destId="{777AE35C-9962-451F-8C9A-6D6B1C9B6ED6}" srcOrd="0" destOrd="0" presId="urn:microsoft.com/office/officeart/2005/8/layout/cycle1"/>
    <dgm:cxn modelId="{A99D8CD9-3E1F-41F7-8FA3-59A382161194}" srcId="{488DF17E-2A68-4918-A91C-B71B7740A8C2}" destId="{E297B102-7CB8-4592-B72D-3B877AE15C30}" srcOrd="1" destOrd="0" parTransId="{0EBD6C3E-EA02-4A78-B6A5-AF71A3B14D1C}" sibTransId="{93578C8F-3165-4467-A856-6D2F25202A22}"/>
    <dgm:cxn modelId="{6FCA2813-25BA-412E-84BB-D8714DB55984}" srcId="{488DF17E-2A68-4918-A91C-B71B7740A8C2}" destId="{E069A2D5-4D22-4299-919B-AD8DF685A2E3}" srcOrd="2" destOrd="0" parTransId="{465638BD-DBED-4E07-87A7-6334593C6E18}" sibTransId="{C404CE8A-C4E6-4122-948A-F62AE4C04B8E}"/>
    <dgm:cxn modelId="{4891057F-B65B-44A7-9130-BB2A7664CD08}" srcId="{488DF17E-2A68-4918-A91C-B71B7740A8C2}" destId="{30ECD34B-E71B-4E09-874C-FAA0394E864B}" srcOrd="4" destOrd="0" parTransId="{071C98E0-4333-44F8-88A3-DD88DD9EEB52}" sibTransId="{21CBBDA7-E5E3-492C-8F89-8846E4F73431}"/>
    <dgm:cxn modelId="{F99333FD-74AC-418D-92AD-D83037A489F8}" type="presOf" srcId="{E297B102-7CB8-4592-B72D-3B877AE15C30}" destId="{7BC3737E-A351-4AC8-A389-212FA32809FC}" srcOrd="0" destOrd="0" presId="urn:microsoft.com/office/officeart/2005/8/layout/cycle1"/>
    <dgm:cxn modelId="{C76CAFAD-F87E-45E4-A80E-B5BD52599540}" type="presOf" srcId="{30ECD34B-E71B-4E09-874C-FAA0394E864B}" destId="{7F094A00-BE4F-4AF1-8EE8-F47270BFF2AC}" srcOrd="0" destOrd="0" presId="urn:microsoft.com/office/officeart/2005/8/layout/cycle1"/>
    <dgm:cxn modelId="{F4C6EFAC-D246-4438-A3E6-3B443DD46D2E}" type="presOf" srcId="{68F86678-2132-4E3C-B2E8-978F27965903}" destId="{0ED5ABCE-A2FA-48CA-A7A2-ABD832E23911}" srcOrd="0" destOrd="0" presId="urn:microsoft.com/office/officeart/2005/8/layout/cycle1"/>
    <dgm:cxn modelId="{C5A5DE17-CC28-4F1F-BA1C-E7E526C13BF2}" srcId="{488DF17E-2A68-4918-A91C-B71B7740A8C2}" destId="{6F1DB55E-08CE-42BC-A506-E88DE32997BA}" srcOrd="0" destOrd="0" parTransId="{81650DB3-CA41-4DB1-9516-5DC2B855E3FF}" sibTransId="{68F86678-2132-4E3C-B2E8-978F27965903}"/>
    <dgm:cxn modelId="{5CEC8D9D-E25C-4971-91B1-F7777D293593}" type="presOf" srcId="{C404CE8A-C4E6-4122-948A-F62AE4C04B8E}" destId="{C39E3186-7DA9-429B-B473-D71396A682CE}" srcOrd="0" destOrd="0" presId="urn:microsoft.com/office/officeart/2005/8/layout/cycle1"/>
    <dgm:cxn modelId="{C4BFB150-3988-42CF-AD73-8D4D5AC8144D}" type="presOf" srcId="{E069A2D5-4D22-4299-919B-AD8DF685A2E3}" destId="{EAC3AA48-CD49-48FC-800C-2B99ACBC0844}" srcOrd="0" destOrd="0" presId="urn:microsoft.com/office/officeart/2005/8/layout/cycle1"/>
    <dgm:cxn modelId="{F2EC47E5-305B-4D9E-93C1-9D5E7A9762AF}" type="presOf" srcId="{488DF17E-2A68-4918-A91C-B71B7740A8C2}" destId="{923B8A01-0B24-43AF-855E-C1FADCAA0930}" srcOrd="0" destOrd="0" presId="urn:microsoft.com/office/officeart/2005/8/layout/cycle1"/>
    <dgm:cxn modelId="{387F416D-A6DB-4177-9837-9C5A24406BC7}" type="presParOf" srcId="{923B8A01-0B24-43AF-855E-C1FADCAA0930}" destId="{2A9835AA-BF7C-4227-B954-883ACD23387B}" srcOrd="0" destOrd="0" presId="urn:microsoft.com/office/officeart/2005/8/layout/cycle1"/>
    <dgm:cxn modelId="{4CD19924-1E78-40DD-9906-382B963F1617}" type="presParOf" srcId="{923B8A01-0B24-43AF-855E-C1FADCAA0930}" destId="{9A54FF74-1736-4592-B01F-408F6F9C34C1}" srcOrd="1" destOrd="0" presId="urn:microsoft.com/office/officeart/2005/8/layout/cycle1"/>
    <dgm:cxn modelId="{A4308999-C1C8-49D9-9814-11F500987131}" type="presParOf" srcId="{923B8A01-0B24-43AF-855E-C1FADCAA0930}" destId="{0ED5ABCE-A2FA-48CA-A7A2-ABD832E23911}" srcOrd="2" destOrd="0" presId="urn:microsoft.com/office/officeart/2005/8/layout/cycle1"/>
    <dgm:cxn modelId="{792B4BA0-A6A4-4549-85A5-02DD5A7DDE9B}" type="presParOf" srcId="{923B8A01-0B24-43AF-855E-C1FADCAA0930}" destId="{D1BE2581-1503-4FC5-8F29-81C34A465A3D}" srcOrd="3" destOrd="0" presId="urn:microsoft.com/office/officeart/2005/8/layout/cycle1"/>
    <dgm:cxn modelId="{39BB1F9F-268B-4E6C-8777-D49308F0544D}" type="presParOf" srcId="{923B8A01-0B24-43AF-855E-C1FADCAA0930}" destId="{7BC3737E-A351-4AC8-A389-212FA32809FC}" srcOrd="4" destOrd="0" presId="urn:microsoft.com/office/officeart/2005/8/layout/cycle1"/>
    <dgm:cxn modelId="{02AD79A7-5E54-414E-84EE-42632277FB72}" type="presParOf" srcId="{923B8A01-0B24-43AF-855E-C1FADCAA0930}" destId="{804B8E02-09B8-42E5-942F-4439B33810D7}" srcOrd="5" destOrd="0" presId="urn:microsoft.com/office/officeart/2005/8/layout/cycle1"/>
    <dgm:cxn modelId="{33294B50-843A-4B96-819E-E1BFB13B2D37}" type="presParOf" srcId="{923B8A01-0B24-43AF-855E-C1FADCAA0930}" destId="{D33F8EAC-A9D5-43C2-AF48-A2115D0FED87}" srcOrd="6" destOrd="0" presId="urn:microsoft.com/office/officeart/2005/8/layout/cycle1"/>
    <dgm:cxn modelId="{ED902750-DC28-46CB-B19F-F5E8B123AB41}" type="presParOf" srcId="{923B8A01-0B24-43AF-855E-C1FADCAA0930}" destId="{EAC3AA48-CD49-48FC-800C-2B99ACBC0844}" srcOrd="7" destOrd="0" presId="urn:microsoft.com/office/officeart/2005/8/layout/cycle1"/>
    <dgm:cxn modelId="{E93EE22E-6D7F-4FC1-A355-F0A5F70F2956}" type="presParOf" srcId="{923B8A01-0B24-43AF-855E-C1FADCAA0930}" destId="{C39E3186-7DA9-429B-B473-D71396A682CE}" srcOrd="8" destOrd="0" presId="urn:microsoft.com/office/officeart/2005/8/layout/cycle1"/>
    <dgm:cxn modelId="{3CF474F3-9176-4AC8-A7CA-9583BDB9C73C}" type="presParOf" srcId="{923B8A01-0B24-43AF-855E-C1FADCAA0930}" destId="{6D3E6421-DF8A-4F52-8D78-62DA439E9A47}" srcOrd="9" destOrd="0" presId="urn:microsoft.com/office/officeart/2005/8/layout/cycle1"/>
    <dgm:cxn modelId="{79E738F2-ABD2-47E0-BF4B-A7F00E7FACE5}" type="presParOf" srcId="{923B8A01-0B24-43AF-855E-C1FADCAA0930}" destId="{AB3B93B2-499D-44E8-8649-BF46FFE490B7}" srcOrd="10" destOrd="0" presId="urn:microsoft.com/office/officeart/2005/8/layout/cycle1"/>
    <dgm:cxn modelId="{F19C014D-98C2-4C5D-AA69-80D1ED50124C}" type="presParOf" srcId="{923B8A01-0B24-43AF-855E-C1FADCAA0930}" destId="{777AE35C-9962-451F-8C9A-6D6B1C9B6ED6}" srcOrd="11" destOrd="0" presId="urn:microsoft.com/office/officeart/2005/8/layout/cycle1"/>
    <dgm:cxn modelId="{DD298BB8-4502-415E-B104-15F1A98ACFC9}" type="presParOf" srcId="{923B8A01-0B24-43AF-855E-C1FADCAA0930}" destId="{8DB052FA-7D57-42C3-B67E-72EB8BEB2B97}" srcOrd="12" destOrd="0" presId="urn:microsoft.com/office/officeart/2005/8/layout/cycle1"/>
    <dgm:cxn modelId="{15AEB89F-79F8-4D23-86E5-CDBAB9B5766D}" type="presParOf" srcId="{923B8A01-0B24-43AF-855E-C1FADCAA0930}" destId="{7F094A00-BE4F-4AF1-8EE8-F47270BFF2AC}" srcOrd="13" destOrd="0" presId="urn:microsoft.com/office/officeart/2005/8/layout/cycle1"/>
    <dgm:cxn modelId="{DCE0CE4C-B997-4152-A0FC-AC6DA7245B8F}" type="presParOf" srcId="{923B8A01-0B24-43AF-855E-C1FADCAA0930}" destId="{C9865FE7-EA4A-41D7-B58B-8C5A2F8941C6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A19224C-E7BF-4CB5-BA9B-7335984B2C10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4A1E5B3-D41E-453D-AA38-B032551E787B}">
      <dgm:prSet phldrT="[Текст]"/>
      <dgm:spPr>
        <a:solidFill>
          <a:srgbClr val="163A42"/>
        </a:solidFill>
      </dgm:spPr>
      <dgm:t>
        <a:bodyPr/>
        <a:lstStyle/>
        <a:p>
          <a:r>
            <a:rPr lang="en-US" dirty="0" smtClean="0"/>
            <a:t>IRR</a:t>
          </a:r>
          <a:endParaRPr lang="ru-RU" dirty="0"/>
        </a:p>
      </dgm:t>
    </dgm:pt>
    <dgm:pt modelId="{5C235255-1319-493E-BF86-A6BFC3B8CD6C}" type="parTrans" cxnId="{AF1B3E07-C0BA-4078-98EE-6C54DA7CD853}">
      <dgm:prSet/>
      <dgm:spPr/>
      <dgm:t>
        <a:bodyPr/>
        <a:lstStyle/>
        <a:p>
          <a:endParaRPr lang="ru-RU"/>
        </a:p>
      </dgm:t>
    </dgm:pt>
    <dgm:pt modelId="{76D62888-277F-4D74-9114-CA5A3A9C8B7A}" type="sibTrans" cxnId="{AF1B3E07-C0BA-4078-98EE-6C54DA7CD853}">
      <dgm:prSet/>
      <dgm:spPr/>
      <dgm:t>
        <a:bodyPr/>
        <a:lstStyle/>
        <a:p>
          <a:endParaRPr lang="ru-RU"/>
        </a:p>
      </dgm:t>
    </dgm:pt>
    <dgm:pt modelId="{0EA09572-AC87-40F4-BBA0-1EE1148157B1}">
      <dgm:prSet phldrT="[Текст]"/>
      <dgm:spPr>
        <a:solidFill>
          <a:srgbClr val="163A42"/>
        </a:solidFill>
      </dgm:spPr>
      <dgm:t>
        <a:bodyPr/>
        <a:lstStyle/>
        <a:p>
          <a:r>
            <a:rPr lang="ru-RU" dirty="0" smtClean="0"/>
            <a:t>Падение продаж</a:t>
          </a:r>
          <a:endParaRPr lang="ru-RU" dirty="0"/>
        </a:p>
      </dgm:t>
    </dgm:pt>
    <dgm:pt modelId="{75A6D9D4-3383-44D0-89ED-C90449DFC7C7}" type="parTrans" cxnId="{B4B02B4E-F6D7-4E22-8C94-4BDBCAF2D94B}">
      <dgm:prSet/>
      <dgm:spPr/>
      <dgm:t>
        <a:bodyPr/>
        <a:lstStyle/>
        <a:p>
          <a:endParaRPr lang="ru-RU"/>
        </a:p>
      </dgm:t>
    </dgm:pt>
    <dgm:pt modelId="{C237CCC6-54B0-4353-829E-4120F25ECDBC}" type="sibTrans" cxnId="{B4B02B4E-F6D7-4E22-8C94-4BDBCAF2D94B}">
      <dgm:prSet/>
      <dgm:spPr/>
      <dgm:t>
        <a:bodyPr/>
        <a:lstStyle/>
        <a:p>
          <a:endParaRPr lang="ru-RU"/>
        </a:p>
      </dgm:t>
    </dgm:pt>
    <dgm:pt modelId="{98F3973E-1F67-4E11-985D-7E0CE1653530}">
      <dgm:prSet phldrT="[Текст]"/>
      <dgm:spPr>
        <a:solidFill>
          <a:srgbClr val="163A42"/>
        </a:solidFill>
      </dgm:spPr>
      <dgm:t>
        <a:bodyPr/>
        <a:lstStyle/>
        <a:p>
          <a:r>
            <a:rPr lang="ru-RU" dirty="0" smtClean="0"/>
            <a:t>Рост </a:t>
          </a:r>
          <a:r>
            <a:rPr lang="ru-RU" dirty="0" err="1" smtClean="0"/>
            <a:t>себето-имости</a:t>
          </a:r>
          <a:endParaRPr lang="ru-RU" dirty="0"/>
        </a:p>
      </dgm:t>
    </dgm:pt>
    <dgm:pt modelId="{F1AB38D9-021B-417E-9EC0-0C4D1B1A60F8}" type="parTrans" cxnId="{8545D90A-706C-48A8-90FE-D3DB65FCFC5A}">
      <dgm:prSet/>
      <dgm:spPr/>
      <dgm:t>
        <a:bodyPr/>
        <a:lstStyle/>
        <a:p>
          <a:endParaRPr lang="ru-RU"/>
        </a:p>
      </dgm:t>
    </dgm:pt>
    <dgm:pt modelId="{035422B0-C655-4BD3-8AEB-9EF77CE215AC}" type="sibTrans" cxnId="{8545D90A-706C-48A8-90FE-D3DB65FCFC5A}">
      <dgm:prSet/>
      <dgm:spPr/>
      <dgm:t>
        <a:bodyPr/>
        <a:lstStyle/>
        <a:p>
          <a:endParaRPr lang="ru-RU"/>
        </a:p>
      </dgm:t>
    </dgm:pt>
    <dgm:pt modelId="{4AAE8197-ABAE-44BA-AB3C-651A9E9D2DD3}">
      <dgm:prSet phldrT="[Текст]"/>
      <dgm:spPr>
        <a:solidFill>
          <a:srgbClr val="163A42"/>
        </a:solidFill>
      </dgm:spPr>
      <dgm:t>
        <a:bodyPr/>
        <a:lstStyle/>
        <a:p>
          <a:r>
            <a:rPr lang="ru-RU" dirty="0" smtClean="0"/>
            <a:t>Ставка дисконтирования, при которой настоящая стоимость всех ожидаемых от реализации проекта денежных потоков будет равна сумме начальных инвестиций</a:t>
          </a:r>
          <a:endParaRPr lang="ru-RU" dirty="0"/>
        </a:p>
      </dgm:t>
    </dgm:pt>
    <dgm:pt modelId="{1C893A78-82DC-41EF-A841-10F281CC9F3C}" type="parTrans" cxnId="{7FC547A1-67C2-4DB2-AA31-D35ED9B35C7C}">
      <dgm:prSet/>
      <dgm:spPr/>
      <dgm:t>
        <a:bodyPr/>
        <a:lstStyle/>
        <a:p>
          <a:endParaRPr lang="ru-RU"/>
        </a:p>
      </dgm:t>
    </dgm:pt>
    <dgm:pt modelId="{87D21E9A-D237-4F0C-AB33-860FBB324C3D}" type="sibTrans" cxnId="{7FC547A1-67C2-4DB2-AA31-D35ED9B35C7C}">
      <dgm:prSet/>
      <dgm:spPr/>
      <dgm:t>
        <a:bodyPr/>
        <a:lstStyle/>
        <a:p>
          <a:endParaRPr lang="ru-RU"/>
        </a:p>
      </dgm:t>
    </dgm:pt>
    <dgm:pt modelId="{06EEDDD6-2EFB-43B3-A0EF-FA0E6AF93477}">
      <dgm:prSet phldrT="[Текст]"/>
      <dgm:spPr>
        <a:solidFill>
          <a:srgbClr val="163A42"/>
        </a:solidFill>
      </dgm:spPr>
      <dgm:t>
        <a:bodyPr/>
        <a:lstStyle/>
        <a:p>
          <a:r>
            <a:rPr lang="ru-RU" dirty="0" smtClean="0"/>
            <a:t>Снижение цены</a:t>
          </a:r>
          <a:endParaRPr lang="ru-RU" dirty="0"/>
        </a:p>
      </dgm:t>
    </dgm:pt>
    <dgm:pt modelId="{50737950-D200-4FE9-BF3B-4D4906254744}" type="parTrans" cxnId="{7EFA3F34-2D15-4FDE-A227-39A0A9BBD5DF}">
      <dgm:prSet/>
      <dgm:spPr/>
      <dgm:t>
        <a:bodyPr/>
        <a:lstStyle/>
        <a:p>
          <a:endParaRPr lang="ru-RU"/>
        </a:p>
      </dgm:t>
    </dgm:pt>
    <dgm:pt modelId="{04E1AB87-345B-463D-A136-D7A08D643C79}" type="sibTrans" cxnId="{7EFA3F34-2D15-4FDE-A227-39A0A9BBD5DF}">
      <dgm:prSet/>
      <dgm:spPr/>
      <dgm:t>
        <a:bodyPr/>
        <a:lstStyle/>
        <a:p>
          <a:endParaRPr lang="ru-RU"/>
        </a:p>
      </dgm:t>
    </dgm:pt>
    <dgm:pt modelId="{77230106-E3C5-4D9B-ACAA-7369665EF896}" type="pres">
      <dgm:prSet presAssocID="{3A19224C-E7BF-4CB5-BA9B-7335984B2C10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0A5B739-2BF6-4427-B851-DE07B7462F0B}" type="pres">
      <dgm:prSet presAssocID="{94A1E5B3-D41E-453D-AA38-B032551E787B}" presName="centerShape" presStyleLbl="node0" presStyleIdx="0" presStyleCnt="1"/>
      <dgm:spPr/>
      <dgm:t>
        <a:bodyPr/>
        <a:lstStyle/>
        <a:p>
          <a:endParaRPr lang="ru-RU"/>
        </a:p>
      </dgm:t>
    </dgm:pt>
    <dgm:pt modelId="{A97F88AB-6FDD-4736-8272-5C3199BDCCD8}" type="pres">
      <dgm:prSet presAssocID="{75A6D9D4-3383-44D0-89ED-C90449DFC7C7}" presName="Name9" presStyleLbl="parChTrans1D2" presStyleIdx="0" presStyleCnt="4"/>
      <dgm:spPr/>
      <dgm:t>
        <a:bodyPr/>
        <a:lstStyle/>
        <a:p>
          <a:endParaRPr lang="ru-RU"/>
        </a:p>
      </dgm:t>
    </dgm:pt>
    <dgm:pt modelId="{FC0521EB-77E1-45A4-A609-24704236C143}" type="pres">
      <dgm:prSet presAssocID="{75A6D9D4-3383-44D0-89ED-C90449DFC7C7}" presName="connTx" presStyleLbl="parChTrans1D2" presStyleIdx="0" presStyleCnt="4"/>
      <dgm:spPr/>
      <dgm:t>
        <a:bodyPr/>
        <a:lstStyle/>
        <a:p>
          <a:endParaRPr lang="ru-RU"/>
        </a:p>
      </dgm:t>
    </dgm:pt>
    <dgm:pt modelId="{ED895785-E87E-4512-B3B8-8972C145BEB5}" type="pres">
      <dgm:prSet presAssocID="{0EA09572-AC87-40F4-BBA0-1EE1148157B1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11F2CE-4A3D-40B8-8D90-55D12FFB73A6}" type="pres">
      <dgm:prSet presAssocID="{F1AB38D9-021B-417E-9EC0-0C4D1B1A60F8}" presName="Name9" presStyleLbl="parChTrans1D2" presStyleIdx="1" presStyleCnt="4"/>
      <dgm:spPr/>
      <dgm:t>
        <a:bodyPr/>
        <a:lstStyle/>
        <a:p>
          <a:endParaRPr lang="ru-RU"/>
        </a:p>
      </dgm:t>
    </dgm:pt>
    <dgm:pt modelId="{43D626F0-796E-4C25-8780-A4366191942B}" type="pres">
      <dgm:prSet presAssocID="{F1AB38D9-021B-417E-9EC0-0C4D1B1A60F8}" presName="connTx" presStyleLbl="parChTrans1D2" presStyleIdx="1" presStyleCnt="4"/>
      <dgm:spPr/>
      <dgm:t>
        <a:bodyPr/>
        <a:lstStyle/>
        <a:p>
          <a:endParaRPr lang="ru-RU"/>
        </a:p>
      </dgm:t>
    </dgm:pt>
    <dgm:pt modelId="{0F1E8839-7869-4D8B-AAD3-404B4505B527}" type="pres">
      <dgm:prSet presAssocID="{98F3973E-1F67-4E11-985D-7E0CE1653530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1612B5-25F2-4450-ABE1-61A4E695D6BF}" type="pres">
      <dgm:prSet presAssocID="{1C893A78-82DC-41EF-A841-10F281CC9F3C}" presName="Name9" presStyleLbl="parChTrans1D2" presStyleIdx="2" presStyleCnt="4"/>
      <dgm:spPr/>
      <dgm:t>
        <a:bodyPr/>
        <a:lstStyle/>
        <a:p>
          <a:endParaRPr lang="ru-RU"/>
        </a:p>
      </dgm:t>
    </dgm:pt>
    <dgm:pt modelId="{6CFA3C36-B223-4EDE-9E04-7E3D65E72066}" type="pres">
      <dgm:prSet presAssocID="{1C893A78-82DC-41EF-A841-10F281CC9F3C}" presName="connTx" presStyleLbl="parChTrans1D2" presStyleIdx="2" presStyleCnt="4"/>
      <dgm:spPr/>
      <dgm:t>
        <a:bodyPr/>
        <a:lstStyle/>
        <a:p>
          <a:endParaRPr lang="ru-RU"/>
        </a:p>
      </dgm:t>
    </dgm:pt>
    <dgm:pt modelId="{66D15369-44A9-4656-886B-6CCF35D8AA78}" type="pres">
      <dgm:prSet presAssocID="{4AAE8197-ABAE-44BA-AB3C-651A9E9D2DD3}" presName="node" presStyleLbl="node1" presStyleIdx="2" presStyleCnt="4" custScaleX="490021" custScaleY="929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4FBD26-719D-454C-B8E7-AC02539679BE}" type="pres">
      <dgm:prSet presAssocID="{50737950-D200-4FE9-BF3B-4D4906254744}" presName="Name9" presStyleLbl="parChTrans1D2" presStyleIdx="3" presStyleCnt="4"/>
      <dgm:spPr/>
      <dgm:t>
        <a:bodyPr/>
        <a:lstStyle/>
        <a:p>
          <a:endParaRPr lang="ru-RU"/>
        </a:p>
      </dgm:t>
    </dgm:pt>
    <dgm:pt modelId="{449D53FF-E255-4E52-B784-1B65DA91DE60}" type="pres">
      <dgm:prSet presAssocID="{50737950-D200-4FE9-BF3B-4D4906254744}" presName="connTx" presStyleLbl="parChTrans1D2" presStyleIdx="3" presStyleCnt="4"/>
      <dgm:spPr/>
      <dgm:t>
        <a:bodyPr/>
        <a:lstStyle/>
        <a:p>
          <a:endParaRPr lang="ru-RU"/>
        </a:p>
      </dgm:t>
    </dgm:pt>
    <dgm:pt modelId="{A9A1A716-B7A2-460B-97C0-70623879C860}" type="pres">
      <dgm:prSet presAssocID="{06EEDDD6-2EFB-43B3-A0EF-FA0E6AF93477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E13390F-ACF7-4D27-BCAE-650E14555589}" type="presOf" srcId="{06EEDDD6-2EFB-43B3-A0EF-FA0E6AF93477}" destId="{A9A1A716-B7A2-460B-97C0-70623879C860}" srcOrd="0" destOrd="0" presId="urn:microsoft.com/office/officeart/2005/8/layout/radial1"/>
    <dgm:cxn modelId="{7EFA3F34-2D15-4FDE-A227-39A0A9BBD5DF}" srcId="{94A1E5B3-D41E-453D-AA38-B032551E787B}" destId="{06EEDDD6-2EFB-43B3-A0EF-FA0E6AF93477}" srcOrd="3" destOrd="0" parTransId="{50737950-D200-4FE9-BF3B-4D4906254744}" sibTransId="{04E1AB87-345B-463D-A136-D7A08D643C79}"/>
    <dgm:cxn modelId="{DA7997C0-EEA5-49D1-8CEF-C9A039071C90}" type="presOf" srcId="{0EA09572-AC87-40F4-BBA0-1EE1148157B1}" destId="{ED895785-E87E-4512-B3B8-8972C145BEB5}" srcOrd="0" destOrd="0" presId="urn:microsoft.com/office/officeart/2005/8/layout/radial1"/>
    <dgm:cxn modelId="{7FC547A1-67C2-4DB2-AA31-D35ED9B35C7C}" srcId="{94A1E5B3-D41E-453D-AA38-B032551E787B}" destId="{4AAE8197-ABAE-44BA-AB3C-651A9E9D2DD3}" srcOrd="2" destOrd="0" parTransId="{1C893A78-82DC-41EF-A841-10F281CC9F3C}" sibTransId="{87D21E9A-D237-4F0C-AB33-860FBB324C3D}"/>
    <dgm:cxn modelId="{AF1B3E07-C0BA-4078-98EE-6C54DA7CD853}" srcId="{3A19224C-E7BF-4CB5-BA9B-7335984B2C10}" destId="{94A1E5B3-D41E-453D-AA38-B032551E787B}" srcOrd="0" destOrd="0" parTransId="{5C235255-1319-493E-BF86-A6BFC3B8CD6C}" sibTransId="{76D62888-277F-4D74-9114-CA5A3A9C8B7A}"/>
    <dgm:cxn modelId="{69898F4B-3B5F-4D77-8F4A-D3781B6AD2C3}" type="presOf" srcId="{50737950-D200-4FE9-BF3B-4D4906254744}" destId="{449D53FF-E255-4E52-B784-1B65DA91DE60}" srcOrd="1" destOrd="0" presId="urn:microsoft.com/office/officeart/2005/8/layout/radial1"/>
    <dgm:cxn modelId="{FC28E5B1-5A6D-473A-9D89-03134B0EB8CA}" type="presOf" srcId="{F1AB38D9-021B-417E-9EC0-0C4D1B1A60F8}" destId="{43D626F0-796E-4C25-8780-A4366191942B}" srcOrd="1" destOrd="0" presId="urn:microsoft.com/office/officeart/2005/8/layout/radial1"/>
    <dgm:cxn modelId="{FF98F2D4-FA29-4AF0-B437-21EFF1AE5CB9}" type="presOf" srcId="{94A1E5B3-D41E-453D-AA38-B032551E787B}" destId="{30A5B739-2BF6-4427-B851-DE07B7462F0B}" srcOrd="0" destOrd="0" presId="urn:microsoft.com/office/officeart/2005/8/layout/radial1"/>
    <dgm:cxn modelId="{7E416975-63F7-49F9-BA5A-2DF18404DCB5}" type="presOf" srcId="{75A6D9D4-3383-44D0-89ED-C90449DFC7C7}" destId="{FC0521EB-77E1-45A4-A609-24704236C143}" srcOrd="1" destOrd="0" presId="urn:microsoft.com/office/officeart/2005/8/layout/radial1"/>
    <dgm:cxn modelId="{84904A2D-9601-4386-965D-0B6782D64521}" type="presOf" srcId="{F1AB38D9-021B-417E-9EC0-0C4D1B1A60F8}" destId="{F511F2CE-4A3D-40B8-8D90-55D12FFB73A6}" srcOrd="0" destOrd="0" presId="urn:microsoft.com/office/officeart/2005/8/layout/radial1"/>
    <dgm:cxn modelId="{24ABDD1A-5789-450C-B1C7-D32DB64B51C8}" type="presOf" srcId="{4AAE8197-ABAE-44BA-AB3C-651A9E9D2DD3}" destId="{66D15369-44A9-4656-886B-6CCF35D8AA78}" srcOrd="0" destOrd="0" presId="urn:microsoft.com/office/officeart/2005/8/layout/radial1"/>
    <dgm:cxn modelId="{9282F225-9A3B-4B4E-BC0F-55A5ED7877D7}" type="presOf" srcId="{1C893A78-82DC-41EF-A841-10F281CC9F3C}" destId="{6CFA3C36-B223-4EDE-9E04-7E3D65E72066}" srcOrd="1" destOrd="0" presId="urn:microsoft.com/office/officeart/2005/8/layout/radial1"/>
    <dgm:cxn modelId="{7E51B01E-F88A-49D6-9929-1E0BD0F537FC}" type="presOf" srcId="{50737950-D200-4FE9-BF3B-4D4906254744}" destId="{C74FBD26-719D-454C-B8E7-AC02539679BE}" srcOrd="0" destOrd="0" presId="urn:microsoft.com/office/officeart/2005/8/layout/radial1"/>
    <dgm:cxn modelId="{B4B02B4E-F6D7-4E22-8C94-4BDBCAF2D94B}" srcId="{94A1E5B3-D41E-453D-AA38-B032551E787B}" destId="{0EA09572-AC87-40F4-BBA0-1EE1148157B1}" srcOrd="0" destOrd="0" parTransId="{75A6D9D4-3383-44D0-89ED-C90449DFC7C7}" sibTransId="{C237CCC6-54B0-4353-829E-4120F25ECDBC}"/>
    <dgm:cxn modelId="{39AA4D84-0C61-411C-AF7C-83D4CDE66687}" type="presOf" srcId="{1C893A78-82DC-41EF-A841-10F281CC9F3C}" destId="{B61612B5-25F2-4450-ABE1-61A4E695D6BF}" srcOrd="0" destOrd="0" presId="urn:microsoft.com/office/officeart/2005/8/layout/radial1"/>
    <dgm:cxn modelId="{6DB742AE-FDD6-4264-9B79-D4E9F71025DC}" type="presOf" srcId="{3A19224C-E7BF-4CB5-BA9B-7335984B2C10}" destId="{77230106-E3C5-4D9B-ACAA-7369665EF896}" srcOrd="0" destOrd="0" presId="urn:microsoft.com/office/officeart/2005/8/layout/radial1"/>
    <dgm:cxn modelId="{8545D90A-706C-48A8-90FE-D3DB65FCFC5A}" srcId="{94A1E5B3-D41E-453D-AA38-B032551E787B}" destId="{98F3973E-1F67-4E11-985D-7E0CE1653530}" srcOrd="1" destOrd="0" parTransId="{F1AB38D9-021B-417E-9EC0-0C4D1B1A60F8}" sibTransId="{035422B0-C655-4BD3-8AEB-9EF77CE215AC}"/>
    <dgm:cxn modelId="{2D97F0BB-20AF-4DBF-B8E2-5CC9BC323619}" type="presOf" srcId="{75A6D9D4-3383-44D0-89ED-C90449DFC7C7}" destId="{A97F88AB-6FDD-4736-8272-5C3199BDCCD8}" srcOrd="0" destOrd="0" presId="urn:microsoft.com/office/officeart/2005/8/layout/radial1"/>
    <dgm:cxn modelId="{F707A451-4B8A-43C9-BA6F-40AF9E9365AF}" type="presOf" srcId="{98F3973E-1F67-4E11-985D-7E0CE1653530}" destId="{0F1E8839-7869-4D8B-AAD3-404B4505B527}" srcOrd="0" destOrd="0" presId="urn:microsoft.com/office/officeart/2005/8/layout/radial1"/>
    <dgm:cxn modelId="{590CE442-1DFC-4030-AD75-2594ACD9C389}" type="presParOf" srcId="{77230106-E3C5-4D9B-ACAA-7369665EF896}" destId="{30A5B739-2BF6-4427-B851-DE07B7462F0B}" srcOrd="0" destOrd="0" presId="urn:microsoft.com/office/officeart/2005/8/layout/radial1"/>
    <dgm:cxn modelId="{31E09535-B025-48AE-866A-DEE0EFA8C3AE}" type="presParOf" srcId="{77230106-E3C5-4D9B-ACAA-7369665EF896}" destId="{A97F88AB-6FDD-4736-8272-5C3199BDCCD8}" srcOrd="1" destOrd="0" presId="urn:microsoft.com/office/officeart/2005/8/layout/radial1"/>
    <dgm:cxn modelId="{23C8D64F-37D0-48C9-9501-E355DB912A59}" type="presParOf" srcId="{A97F88AB-6FDD-4736-8272-5C3199BDCCD8}" destId="{FC0521EB-77E1-45A4-A609-24704236C143}" srcOrd="0" destOrd="0" presId="urn:microsoft.com/office/officeart/2005/8/layout/radial1"/>
    <dgm:cxn modelId="{B5811E68-A0B7-4F18-A6F8-80E088D2C6DA}" type="presParOf" srcId="{77230106-E3C5-4D9B-ACAA-7369665EF896}" destId="{ED895785-E87E-4512-B3B8-8972C145BEB5}" srcOrd="2" destOrd="0" presId="urn:microsoft.com/office/officeart/2005/8/layout/radial1"/>
    <dgm:cxn modelId="{A555E9C9-303F-44CD-BCA9-C8115FCA90B4}" type="presParOf" srcId="{77230106-E3C5-4D9B-ACAA-7369665EF896}" destId="{F511F2CE-4A3D-40B8-8D90-55D12FFB73A6}" srcOrd="3" destOrd="0" presId="urn:microsoft.com/office/officeart/2005/8/layout/radial1"/>
    <dgm:cxn modelId="{E9EFAF23-2E5A-4C3E-9EC4-6681488B2A25}" type="presParOf" srcId="{F511F2CE-4A3D-40B8-8D90-55D12FFB73A6}" destId="{43D626F0-796E-4C25-8780-A4366191942B}" srcOrd="0" destOrd="0" presId="urn:microsoft.com/office/officeart/2005/8/layout/radial1"/>
    <dgm:cxn modelId="{00626E38-7061-4FDC-AEAC-0DDD2FDEA9B2}" type="presParOf" srcId="{77230106-E3C5-4D9B-ACAA-7369665EF896}" destId="{0F1E8839-7869-4D8B-AAD3-404B4505B527}" srcOrd="4" destOrd="0" presId="urn:microsoft.com/office/officeart/2005/8/layout/radial1"/>
    <dgm:cxn modelId="{668C2C43-4699-4118-A79F-7AFE9E1095BB}" type="presParOf" srcId="{77230106-E3C5-4D9B-ACAA-7369665EF896}" destId="{B61612B5-25F2-4450-ABE1-61A4E695D6BF}" srcOrd="5" destOrd="0" presId="urn:microsoft.com/office/officeart/2005/8/layout/radial1"/>
    <dgm:cxn modelId="{C8C84A0F-77EB-4932-929E-E7A3C123D34E}" type="presParOf" srcId="{B61612B5-25F2-4450-ABE1-61A4E695D6BF}" destId="{6CFA3C36-B223-4EDE-9E04-7E3D65E72066}" srcOrd="0" destOrd="0" presId="urn:microsoft.com/office/officeart/2005/8/layout/radial1"/>
    <dgm:cxn modelId="{BE7ADAEA-A2E2-4DEA-AC73-514C5A8B1551}" type="presParOf" srcId="{77230106-E3C5-4D9B-ACAA-7369665EF896}" destId="{66D15369-44A9-4656-886B-6CCF35D8AA78}" srcOrd="6" destOrd="0" presId="urn:microsoft.com/office/officeart/2005/8/layout/radial1"/>
    <dgm:cxn modelId="{6C31FBFE-627F-41D9-BC01-7B548827B701}" type="presParOf" srcId="{77230106-E3C5-4D9B-ACAA-7369665EF896}" destId="{C74FBD26-719D-454C-B8E7-AC02539679BE}" srcOrd="7" destOrd="0" presId="urn:microsoft.com/office/officeart/2005/8/layout/radial1"/>
    <dgm:cxn modelId="{1B769611-F5CC-4076-B032-F65D3D61AB63}" type="presParOf" srcId="{C74FBD26-719D-454C-B8E7-AC02539679BE}" destId="{449D53FF-E255-4E52-B784-1B65DA91DE60}" srcOrd="0" destOrd="0" presId="urn:microsoft.com/office/officeart/2005/8/layout/radial1"/>
    <dgm:cxn modelId="{852CB54B-EA24-474A-8472-2C8F613CC6D0}" type="presParOf" srcId="{77230106-E3C5-4D9B-ACAA-7369665EF896}" destId="{A9A1A716-B7A2-460B-97C0-70623879C860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80F9E5E-CE22-4722-AFE5-D0B64A7F3172}" type="doc">
      <dgm:prSet loTypeId="urn:microsoft.com/office/officeart/2005/8/layout/gear1" loCatId="process" qsTypeId="urn:microsoft.com/office/officeart/2005/8/quickstyle/3d4" qsCatId="3D" csTypeId="urn:microsoft.com/office/officeart/2005/8/colors/colorful3" csCatId="colorful" phldr="1"/>
      <dgm:spPr/>
    </dgm:pt>
    <dgm:pt modelId="{DAFC7CFB-26E8-4958-B06C-6ECA3B3C675C}">
      <dgm:prSet phldrT="[Текст]" custT="1"/>
      <dgm:spPr/>
      <dgm:t>
        <a:bodyPr/>
        <a:lstStyle/>
        <a:p>
          <a:r>
            <a:rPr lang="ru-RU" sz="2400" dirty="0" smtClean="0"/>
            <a:t>Поток дохода</a:t>
          </a:r>
          <a:endParaRPr lang="ru-RU" sz="2400" dirty="0"/>
        </a:p>
      </dgm:t>
    </dgm:pt>
    <dgm:pt modelId="{1CB1F26C-0C2B-4FDF-8578-81BCBBEB3E9A}" type="parTrans" cxnId="{9C905093-7FEB-4F3B-B0CF-2210D3858A17}">
      <dgm:prSet/>
      <dgm:spPr/>
      <dgm:t>
        <a:bodyPr/>
        <a:lstStyle/>
        <a:p>
          <a:endParaRPr lang="ru-RU"/>
        </a:p>
      </dgm:t>
    </dgm:pt>
    <dgm:pt modelId="{F439B5AC-4679-4A09-A0A8-5AEE1F95419C}" type="sibTrans" cxnId="{9C905093-7FEB-4F3B-B0CF-2210D3858A17}">
      <dgm:prSet/>
      <dgm:spPr/>
      <dgm:t>
        <a:bodyPr/>
        <a:lstStyle/>
        <a:p>
          <a:endParaRPr lang="ru-RU"/>
        </a:p>
      </dgm:t>
    </dgm:pt>
    <dgm:pt modelId="{36E70088-4E1E-4CE7-9B59-13697A06492D}">
      <dgm:prSet phldrT="[Текст]" custT="1"/>
      <dgm:spPr/>
      <dgm:t>
        <a:bodyPr/>
        <a:lstStyle/>
        <a:p>
          <a:r>
            <a:rPr lang="ru-RU" sz="1800" dirty="0" smtClean="0"/>
            <a:t>Скорости процессов</a:t>
          </a:r>
          <a:endParaRPr lang="ru-RU" sz="1800" dirty="0"/>
        </a:p>
      </dgm:t>
    </dgm:pt>
    <dgm:pt modelId="{64C21E8C-5280-460B-B7F6-7BF6AED8FD5C}" type="parTrans" cxnId="{E2695033-804F-4D36-9858-0629C1E34D08}">
      <dgm:prSet/>
      <dgm:spPr/>
      <dgm:t>
        <a:bodyPr/>
        <a:lstStyle/>
        <a:p>
          <a:endParaRPr lang="ru-RU"/>
        </a:p>
      </dgm:t>
    </dgm:pt>
    <dgm:pt modelId="{8B58BF21-0230-4600-9CEC-BDD62F1EC578}" type="sibTrans" cxnId="{E2695033-804F-4D36-9858-0629C1E34D08}">
      <dgm:prSet/>
      <dgm:spPr/>
      <dgm:t>
        <a:bodyPr/>
        <a:lstStyle/>
        <a:p>
          <a:endParaRPr lang="ru-RU"/>
        </a:p>
      </dgm:t>
    </dgm:pt>
    <dgm:pt modelId="{E427B4D0-2B3C-450F-B03C-4D8AEEA3A066}">
      <dgm:prSet phldrT="[Текст]" custT="1"/>
      <dgm:spPr/>
      <dgm:t>
        <a:bodyPr/>
        <a:lstStyle/>
        <a:p>
          <a:r>
            <a:rPr lang="ru-RU" sz="2000" dirty="0" err="1" smtClean="0"/>
            <a:t>Себесто</a:t>
          </a:r>
          <a:r>
            <a:rPr lang="ru-RU" sz="2000" dirty="0" smtClean="0"/>
            <a:t>-</a:t>
          </a:r>
        </a:p>
        <a:p>
          <a:r>
            <a:rPr lang="ru-RU" sz="2000" dirty="0" err="1" smtClean="0"/>
            <a:t>имость</a:t>
          </a:r>
          <a:endParaRPr lang="ru-RU" sz="2000" dirty="0"/>
        </a:p>
      </dgm:t>
    </dgm:pt>
    <dgm:pt modelId="{92BD79A2-CD1E-44A3-BE9C-D74F5511FBF4}" type="parTrans" cxnId="{D8E6BECD-C390-42A3-BC96-AEC9C7B06BBC}">
      <dgm:prSet/>
      <dgm:spPr/>
      <dgm:t>
        <a:bodyPr/>
        <a:lstStyle/>
        <a:p>
          <a:endParaRPr lang="ru-RU"/>
        </a:p>
      </dgm:t>
    </dgm:pt>
    <dgm:pt modelId="{85182E59-CB8E-433E-9116-C68676867347}" type="sibTrans" cxnId="{D8E6BECD-C390-42A3-BC96-AEC9C7B06BBC}">
      <dgm:prSet/>
      <dgm:spPr/>
      <dgm:t>
        <a:bodyPr/>
        <a:lstStyle/>
        <a:p>
          <a:endParaRPr lang="ru-RU"/>
        </a:p>
      </dgm:t>
    </dgm:pt>
    <dgm:pt modelId="{7F7022D4-BF7F-4320-98FD-71E813ABA608}" type="pres">
      <dgm:prSet presAssocID="{280F9E5E-CE22-4722-AFE5-D0B64A7F3172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54627576-6B95-4CE0-9267-52726A8A7264}" type="pres">
      <dgm:prSet presAssocID="{DAFC7CFB-26E8-4958-B06C-6ECA3B3C675C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DA5070-D2FD-441B-B0C6-87B75B7A55D0}" type="pres">
      <dgm:prSet presAssocID="{DAFC7CFB-26E8-4958-B06C-6ECA3B3C675C}" presName="gear1srcNode" presStyleLbl="node1" presStyleIdx="0" presStyleCnt="3"/>
      <dgm:spPr/>
      <dgm:t>
        <a:bodyPr/>
        <a:lstStyle/>
        <a:p>
          <a:endParaRPr lang="ru-RU"/>
        </a:p>
      </dgm:t>
    </dgm:pt>
    <dgm:pt modelId="{228F0DED-88A5-4875-AEFA-56607969FE78}" type="pres">
      <dgm:prSet presAssocID="{DAFC7CFB-26E8-4958-B06C-6ECA3B3C675C}" presName="gear1dstNode" presStyleLbl="node1" presStyleIdx="0" presStyleCnt="3"/>
      <dgm:spPr/>
      <dgm:t>
        <a:bodyPr/>
        <a:lstStyle/>
        <a:p>
          <a:endParaRPr lang="ru-RU"/>
        </a:p>
      </dgm:t>
    </dgm:pt>
    <dgm:pt modelId="{06F3965F-0C8B-477E-9922-8C0227C3C7E7}" type="pres">
      <dgm:prSet presAssocID="{36E70088-4E1E-4CE7-9B59-13697A06492D}" presName="gear2" presStyleLbl="node1" presStyleIdx="1" presStyleCnt="3" custScaleX="109990" custScaleY="10585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A793E5-DA21-4768-89B3-3738E4BB2BCD}" type="pres">
      <dgm:prSet presAssocID="{36E70088-4E1E-4CE7-9B59-13697A06492D}" presName="gear2srcNode" presStyleLbl="node1" presStyleIdx="1" presStyleCnt="3"/>
      <dgm:spPr/>
      <dgm:t>
        <a:bodyPr/>
        <a:lstStyle/>
        <a:p>
          <a:endParaRPr lang="ru-RU"/>
        </a:p>
      </dgm:t>
    </dgm:pt>
    <dgm:pt modelId="{50146ADD-C49F-4BC5-85D1-BE6D4D289B18}" type="pres">
      <dgm:prSet presAssocID="{36E70088-4E1E-4CE7-9B59-13697A06492D}" presName="gear2dstNode" presStyleLbl="node1" presStyleIdx="1" presStyleCnt="3"/>
      <dgm:spPr/>
      <dgm:t>
        <a:bodyPr/>
        <a:lstStyle/>
        <a:p>
          <a:endParaRPr lang="ru-RU"/>
        </a:p>
      </dgm:t>
    </dgm:pt>
    <dgm:pt modelId="{13DBE3D6-A21B-4D18-B9E6-8D8225710D7D}" type="pres">
      <dgm:prSet presAssocID="{E427B4D0-2B3C-450F-B03C-4D8AEEA3A066}" presName="gear3" presStyleLbl="node1" presStyleIdx="2" presStyleCnt="3"/>
      <dgm:spPr/>
      <dgm:t>
        <a:bodyPr/>
        <a:lstStyle/>
        <a:p>
          <a:endParaRPr lang="ru-RU"/>
        </a:p>
      </dgm:t>
    </dgm:pt>
    <dgm:pt modelId="{C822B278-19AD-4C3C-B88A-98CA89107747}" type="pres">
      <dgm:prSet presAssocID="{E427B4D0-2B3C-450F-B03C-4D8AEEA3A066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D4CE6A-380E-4ADE-8CF4-8ED0E4F478C6}" type="pres">
      <dgm:prSet presAssocID="{E427B4D0-2B3C-450F-B03C-4D8AEEA3A066}" presName="gear3srcNode" presStyleLbl="node1" presStyleIdx="2" presStyleCnt="3"/>
      <dgm:spPr/>
      <dgm:t>
        <a:bodyPr/>
        <a:lstStyle/>
        <a:p>
          <a:endParaRPr lang="ru-RU"/>
        </a:p>
      </dgm:t>
    </dgm:pt>
    <dgm:pt modelId="{A350B59D-AC66-4123-A743-53F0D0705EEF}" type="pres">
      <dgm:prSet presAssocID="{E427B4D0-2B3C-450F-B03C-4D8AEEA3A066}" presName="gear3dstNode" presStyleLbl="node1" presStyleIdx="2" presStyleCnt="3"/>
      <dgm:spPr/>
      <dgm:t>
        <a:bodyPr/>
        <a:lstStyle/>
        <a:p>
          <a:endParaRPr lang="ru-RU"/>
        </a:p>
      </dgm:t>
    </dgm:pt>
    <dgm:pt modelId="{7584971B-3B41-457F-861D-8D631F24C41A}" type="pres">
      <dgm:prSet presAssocID="{F439B5AC-4679-4A09-A0A8-5AEE1F95419C}" presName="connector1" presStyleLbl="sibTrans2D1" presStyleIdx="0" presStyleCnt="3"/>
      <dgm:spPr/>
      <dgm:t>
        <a:bodyPr/>
        <a:lstStyle/>
        <a:p>
          <a:endParaRPr lang="ru-RU"/>
        </a:p>
      </dgm:t>
    </dgm:pt>
    <dgm:pt modelId="{DEC977B7-6C9D-4A44-AC2A-91B17450B3F3}" type="pres">
      <dgm:prSet presAssocID="{8B58BF21-0230-4600-9CEC-BDD62F1EC578}" presName="connector2" presStyleLbl="sibTrans2D1" presStyleIdx="1" presStyleCnt="3"/>
      <dgm:spPr/>
      <dgm:t>
        <a:bodyPr/>
        <a:lstStyle/>
        <a:p>
          <a:endParaRPr lang="ru-RU"/>
        </a:p>
      </dgm:t>
    </dgm:pt>
    <dgm:pt modelId="{02006960-EF98-4549-85AB-0FE9733C64B8}" type="pres">
      <dgm:prSet presAssocID="{85182E59-CB8E-433E-9116-C68676867347}" presName="connector3" presStyleLbl="sibTrans2D1" presStyleIdx="2" presStyleCnt="3"/>
      <dgm:spPr/>
      <dgm:t>
        <a:bodyPr/>
        <a:lstStyle/>
        <a:p>
          <a:endParaRPr lang="ru-RU"/>
        </a:p>
      </dgm:t>
    </dgm:pt>
  </dgm:ptLst>
  <dgm:cxnLst>
    <dgm:cxn modelId="{12A57412-ABFF-4B1A-8C45-19B2CE2F7C3E}" type="presOf" srcId="{8B58BF21-0230-4600-9CEC-BDD62F1EC578}" destId="{DEC977B7-6C9D-4A44-AC2A-91B17450B3F3}" srcOrd="0" destOrd="0" presId="urn:microsoft.com/office/officeart/2005/8/layout/gear1"/>
    <dgm:cxn modelId="{3EAC88A7-1DF4-4794-8F27-202730BFFDD4}" type="presOf" srcId="{36E70088-4E1E-4CE7-9B59-13697A06492D}" destId="{15A793E5-DA21-4768-89B3-3738E4BB2BCD}" srcOrd="1" destOrd="0" presId="urn:microsoft.com/office/officeart/2005/8/layout/gear1"/>
    <dgm:cxn modelId="{9C905093-7FEB-4F3B-B0CF-2210D3858A17}" srcId="{280F9E5E-CE22-4722-AFE5-D0B64A7F3172}" destId="{DAFC7CFB-26E8-4958-B06C-6ECA3B3C675C}" srcOrd="0" destOrd="0" parTransId="{1CB1F26C-0C2B-4FDF-8578-81BCBBEB3E9A}" sibTransId="{F439B5AC-4679-4A09-A0A8-5AEE1F95419C}"/>
    <dgm:cxn modelId="{D8E6BECD-C390-42A3-BC96-AEC9C7B06BBC}" srcId="{280F9E5E-CE22-4722-AFE5-D0B64A7F3172}" destId="{E427B4D0-2B3C-450F-B03C-4D8AEEA3A066}" srcOrd="2" destOrd="0" parTransId="{92BD79A2-CD1E-44A3-BE9C-D74F5511FBF4}" sibTransId="{85182E59-CB8E-433E-9116-C68676867347}"/>
    <dgm:cxn modelId="{E2695033-804F-4D36-9858-0629C1E34D08}" srcId="{280F9E5E-CE22-4722-AFE5-D0B64A7F3172}" destId="{36E70088-4E1E-4CE7-9B59-13697A06492D}" srcOrd="1" destOrd="0" parTransId="{64C21E8C-5280-460B-B7F6-7BF6AED8FD5C}" sibTransId="{8B58BF21-0230-4600-9CEC-BDD62F1EC578}"/>
    <dgm:cxn modelId="{4B9274E0-E4FC-484A-9646-5B5068D74DD1}" type="presOf" srcId="{F439B5AC-4679-4A09-A0A8-5AEE1F95419C}" destId="{7584971B-3B41-457F-861D-8D631F24C41A}" srcOrd="0" destOrd="0" presId="urn:microsoft.com/office/officeart/2005/8/layout/gear1"/>
    <dgm:cxn modelId="{74020183-3475-401A-8BE0-87439B35960E}" type="presOf" srcId="{E427B4D0-2B3C-450F-B03C-4D8AEEA3A066}" destId="{C822B278-19AD-4C3C-B88A-98CA89107747}" srcOrd="1" destOrd="0" presId="urn:microsoft.com/office/officeart/2005/8/layout/gear1"/>
    <dgm:cxn modelId="{6D63233B-374A-4C31-BA01-FD54C2A05FF7}" type="presOf" srcId="{DAFC7CFB-26E8-4958-B06C-6ECA3B3C675C}" destId="{228F0DED-88A5-4875-AEFA-56607969FE78}" srcOrd="2" destOrd="0" presId="urn:microsoft.com/office/officeart/2005/8/layout/gear1"/>
    <dgm:cxn modelId="{3D0ADC8F-37B8-4449-A57C-3263EA6494C3}" type="presOf" srcId="{36E70088-4E1E-4CE7-9B59-13697A06492D}" destId="{50146ADD-C49F-4BC5-85D1-BE6D4D289B18}" srcOrd="2" destOrd="0" presId="urn:microsoft.com/office/officeart/2005/8/layout/gear1"/>
    <dgm:cxn modelId="{C1DCA54F-B675-4E9C-953D-0A35E6B72234}" type="presOf" srcId="{36E70088-4E1E-4CE7-9B59-13697A06492D}" destId="{06F3965F-0C8B-477E-9922-8C0227C3C7E7}" srcOrd="0" destOrd="0" presId="urn:microsoft.com/office/officeart/2005/8/layout/gear1"/>
    <dgm:cxn modelId="{C9FFD813-36EB-4888-B365-D78D62182947}" type="presOf" srcId="{85182E59-CB8E-433E-9116-C68676867347}" destId="{02006960-EF98-4549-85AB-0FE9733C64B8}" srcOrd="0" destOrd="0" presId="urn:microsoft.com/office/officeart/2005/8/layout/gear1"/>
    <dgm:cxn modelId="{6925BD71-DD38-4F24-85DB-201CBAF3C44D}" type="presOf" srcId="{DAFC7CFB-26E8-4958-B06C-6ECA3B3C675C}" destId="{51DA5070-D2FD-441B-B0C6-87B75B7A55D0}" srcOrd="1" destOrd="0" presId="urn:microsoft.com/office/officeart/2005/8/layout/gear1"/>
    <dgm:cxn modelId="{56AE83F4-4594-4E43-A45D-D4E719E6E3A7}" type="presOf" srcId="{E427B4D0-2B3C-450F-B03C-4D8AEEA3A066}" destId="{D0D4CE6A-380E-4ADE-8CF4-8ED0E4F478C6}" srcOrd="2" destOrd="0" presId="urn:microsoft.com/office/officeart/2005/8/layout/gear1"/>
    <dgm:cxn modelId="{68D373FD-DE8C-4AD8-9189-F6262138FAC3}" type="presOf" srcId="{280F9E5E-CE22-4722-AFE5-D0B64A7F3172}" destId="{7F7022D4-BF7F-4320-98FD-71E813ABA608}" srcOrd="0" destOrd="0" presId="urn:microsoft.com/office/officeart/2005/8/layout/gear1"/>
    <dgm:cxn modelId="{DE29D663-FEC6-413F-8184-3BB74A2870EB}" type="presOf" srcId="{E427B4D0-2B3C-450F-B03C-4D8AEEA3A066}" destId="{A350B59D-AC66-4123-A743-53F0D0705EEF}" srcOrd="3" destOrd="0" presId="urn:microsoft.com/office/officeart/2005/8/layout/gear1"/>
    <dgm:cxn modelId="{BDA7CDDA-4C88-4C1E-BC4C-D7B56A4FF6F8}" type="presOf" srcId="{DAFC7CFB-26E8-4958-B06C-6ECA3B3C675C}" destId="{54627576-6B95-4CE0-9267-52726A8A7264}" srcOrd="0" destOrd="0" presId="urn:microsoft.com/office/officeart/2005/8/layout/gear1"/>
    <dgm:cxn modelId="{B0650BCD-5C1E-47E5-B439-6ECEC966ECF6}" type="presOf" srcId="{E427B4D0-2B3C-450F-B03C-4D8AEEA3A066}" destId="{13DBE3D6-A21B-4D18-B9E6-8D8225710D7D}" srcOrd="0" destOrd="0" presId="urn:microsoft.com/office/officeart/2005/8/layout/gear1"/>
    <dgm:cxn modelId="{97DFDCD0-294C-428B-9FEA-33D1C1FE401F}" type="presParOf" srcId="{7F7022D4-BF7F-4320-98FD-71E813ABA608}" destId="{54627576-6B95-4CE0-9267-52726A8A7264}" srcOrd="0" destOrd="0" presId="urn:microsoft.com/office/officeart/2005/8/layout/gear1"/>
    <dgm:cxn modelId="{DB69164E-5B26-45DA-B76F-69935A6C2559}" type="presParOf" srcId="{7F7022D4-BF7F-4320-98FD-71E813ABA608}" destId="{51DA5070-D2FD-441B-B0C6-87B75B7A55D0}" srcOrd="1" destOrd="0" presId="urn:microsoft.com/office/officeart/2005/8/layout/gear1"/>
    <dgm:cxn modelId="{52E72B67-D841-4B41-8E62-9C9B7D09BC60}" type="presParOf" srcId="{7F7022D4-BF7F-4320-98FD-71E813ABA608}" destId="{228F0DED-88A5-4875-AEFA-56607969FE78}" srcOrd="2" destOrd="0" presId="urn:microsoft.com/office/officeart/2005/8/layout/gear1"/>
    <dgm:cxn modelId="{7393FB3A-F72E-4132-A833-E855963E7E33}" type="presParOf" srcId="{7F7022D4-BF7F-4320-98FD-71E813ABA608}" destId="{06F3965F-0C8B-477E-9922-8C0227C3C7E7}" srcOrd="3" destOrd="0" presId="urn:microsoft.com/office/officeart/2005/8/layout/gear1"/>
    <dgm:cxn modelId="{222A4DA9-9DFE-4FC0-8716-FC3B2309971E}" type="presParOf" srcId="{7F7022D4-BF7F-4320-98FD-71E813ABA608}" destId="{15A793E5-DA21-4768-89B3-3738E4BB2BCD}" srcOrd="4" destOrd="0" presId="urn:microsoft.com/office/officeart/2005/8/layout/gear1"/>
    <dgm:cxn modelId="{7BBB7823-E0B2-48E6-849E-23BF96A99521}" type="presParOf" srcId="{7F7022D4-BF7F-4320-98FD-71E813ABA608}" destId="{50146ADD-C49F-4BC5-85D1-BE6D4D289B18}" srcOrd="5" destOrd="0" presId="urn:microsoft.com/office/officeart/2005/8/layout/gear1"/>
    <dgm:cxn modelId="{4F48136C-8699-4D95-80C1-6FA3D56BF21C}" type="presParOf" srcId="{7F7022D4-BF7F-4320-98FD-71E813ABA608}" destId="{13DBE3D6-A21B-4D18-B9E6-8D8225710D7D}" srcOrd="6" destOrd="0" presId="urn:microsoft.com/office/officeart/2005/8/layout/gear1"/>
    <dgm:cxn modelId="{FCC5CB15-D888-46E8-B264-D4892994839C}" type="presParOf" srcId="{7F7022D4-BF7F-4320-98FD-71E813ABA608}" destId="{C822B278-19AD-4C3C-B88A-98CA89107747}" srcOrd="7" destOrd="0" presId="urn:microsoft.com/office/officeart/2005/8/layout/gear1"/>
    <dgm:cxn modelId="{370CB14E-5B1E-4821-B044-5C55A72F2613}" type="presParOf" srcId="{7F7022D4-BF7F-4320-98FD-71E813ABA608}" destId="{D0D4CE6A-380E-4ADE-8CF4-8ED0E4F478C6}" srcOrd="8" destOrd="0" presId="urn:microsoft.com/office/officeart/2005/8/layout/gear1"/>
    <dgm:cxn modelId="{BEC216C6-B6E4-41E1-B9C4-DB15F3E33695}" type="presParOf" srcId="{7F7022D4-BF7F-4320-98FD-71E813ABA608}" destId="{A350B59D-AC66-4123-A743-53F0D0705EEF}" srcOrd="9" destOrd="0" presId="urn:microsoft.com/office/officeart/2005/8/layout/gear1"/>
    <dgm:cxn modelId="{D929C650-CF5B-4AC5-B3CC-EB9CA0BEB57C}" type="presParOf" srcId="{7F7022D4-BF7F-4320-98FD-71E813ABA608}" destId="{7584971B-3B41-457F-861D-8D631F24C41A}" srcOrd="10" destOrd="0" presId="urn:microsoft.com/office/officeart/2005/8/layout/gear1"/>
    <dgm:cxn modelId="{75A27443-0A90-4CC9-A59D-499FAEE98700}" type="presParOf" srcId="{7F7022D4-BF7F-4320-98FD-71E813ABA608}" destId="{DEC977B7-6C9D-4A44-AC2A-91B17450B3F3}" srcOrd="11" destOrd="0" presId="urn:microsoft.com/office/officeart/2005/8/layout/gear1"/>
    <dgm:cxn modelId="{F7BD2D1E-387B-44BF-9B4C-1ABE03D627D8}" type="presParOf" srcId="{7F7022D4-BF7F-4320-98FD-71E813ABA608}" destId="{02006960-EF98-4549-85AB-0FE9733C64B8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80F9E5E-CE22-4722-AFE5-D0B64A7F3172}" type="doc">
      <dgm:prSet loTypeId="urn:microsoft.com/office/officeart/2005/8/layout/gear1" loCatId="process" qsTypeId="urn:microsoft.com/office/officeart/2005/8/quickstyle/3d4" qsCatId="3D" csTypeId="urn:microsoft.com/office/officeart/2005/8/colors/colorful3" csCatId="colorful" phldr="1"/>
      <dgm:spPr/>
    </dgm:pt>
    <dgm:pt modelId="{DAFC7CFB-26E8-4958-B06C-6ECA3B3C675C}">
      <dgm:prSet phldrT="[Текст]" custT="1"/>
      <dgm:spPr/>
      <dgm:t>
        <a:bodyPr/>
        <a:lstStyle/>
        <a:p>
          <a:r>
            <a:rPr lang="ru-RU" sz="1600" dirty="0" smtClean="0"/>
            <a:t>Поток дохода</a:t>
          </a:r>
          <a:endParaRPr lang="ru-RU" sz="1600" dirty="0"/>
        </a:p>
      </dgm:t>
    </dgm:pt>
    <dgm:pt modelId="{1CB1F26C-0C2B-4FDF-8578-81BCBBEB3E9A}" type="parTrans" cxnId="{9C905093-7FEB-4F3B-B0CF-2210D3858A17}">
      <dgm:prSet/>
      <dgm:spPr/>
      <dgm:t>
        <a:bodyPr/>
        <a:lstStyle/>
        <a:p>
          <a:endParaRPr lang="ru-RU"/>
        </a:p>
      </dgm:t>
    </dgm:pt>
    <dgm:pt modelId="{F439B5AC-4679-4A09-A0A8-5AEE1F95419C}" type="sibTrans" cxnId="{9C905093-7FEB-4F3B-B0CF-2210D3858A17}">
      <dgm:prSet/>
      <dgm:spPr/>
      <dgm:t>
        <a:bodyPr/>
        <a:lstStyle/>
        <a:p>
          <a:endParaRPr lang="ru-RU"/>
        </a:p>
      </dgm:t>
    </dgm:pt>
    <dgm:pt modelId="{36E70088-4E1E-4CE7-9B59-13697A06492D}">
      <dgm:prSet phldrT="[Текст]" custT="1"/>
      <dgm:spPr/>
      <dgm:t>
        <a:bodyPr/>
        <a:lstStyle/>
        <a:p>
          <a:r>
            <a:rPr lang="ru-RU" sz="1000" dirty="0" smtClean="0"/>
            <a:t>Скорости процессов</a:t>
          </a:r>
          <a:endParaRPr lang="ru-RU" sz="1000" dirty="0"/>
        </a:p>
      </dgm:t>
    </dgm:pt>
    <dgm:pt modelId="{64C21E8C-5280-460B-B7F6-7BF6AED8FD5C}" type="parTrans" cxnId="{E2695033-804F-4D36-9858-0629C1E34D08}">
      <dgm:prSet/>
      <dgm:spPr/>
      <dgm:t>
        <a:bodyPr/>
        <a:lstStyle/>
        <a:p>
          <a:endParaRPr lang="ru-RU"/>
        </a:p>
      </dgm:t>
    </dgm:pt>
    <dgm:pt modelId="{8B58BF21-0230-4600-9CEC-BDD62F1EC578}" type="sibTrans" cxnId="{E2695033-804F-4D36-9858-0629C1E34D08}">
      <dgm:prSet/>
      <dgm:spPr/>
      <dgm:t>
        <a:bodyPr/>
        <a:lstStyle/>
        <a:p>
          <a:endParaRPr lang="ru-RU"/>
        </a:p>
      </dgm:t>
    </dgm:pt>
    <dgm:pt modelId="{E427B4D0-2B3C-450F-B03C-4D8AEEA3A066}">
      <dgm:prSet phldrT="[Текст]" custT="1"/>
      <dgm:spPr/>
      <dgm:t>
        <a:bodyPr/>
        <a:lstStyle/>
        <a:p>
          <a:r>
            <a:rPr lang="ru-RU" sz="1050" dirty="0" smtClean="0"/>
            <a:t>Себестоимость</a:t>
          </a:r>
          <a:endParaRPr lang="ru-RU" sz="1050" dirty="0"/>
        </a:p>
      </dgm:t>
    </dgm:pt>
    <dgm:pt modelId="{92BD79A2-CD1E-44A3-BE9C-D74F5511FBF4}" type="parTrans" cxnId="{D8E6BECD-C390-42A3-BC96-AEC9C7B06BBC}">
      <dgm:prSet/>
      <dgm:spPr/>
      <dgm:t>
        <a:bodyPr/>
        <a:lstStyle/>
        <a:p>
          <a:endParaRPr lang="ru-RU"/>
        </a:p>
      </dgm:t>
    </dgm:pt>
    <dgm:pt modelId="{85182E59-CB8E-433E-9116-C68676867347}" type="sibTrans" cxnId="{D8E6BECD-C390-42A3-BC96-AEC9C7B06BBC}">
      <dgm:prSet/>
      <dgm:spPr/>
      <dgm:t>
        <a:bodyPr/>
        <a:lstStyle/>
        <a:p>
          <a:endParaRPr lang="ru-RU"/>
        </a:p>
      </dgm:t>
    </dgm:pt>
    <dgm:pt modelId="{7F7022D4-BF7F-4320-98FD-71E813ABA608}" type="pres">
      <dgm:prSet presAssocID="{280F9E5E-CE22-4722-AFE5-D0B64A7F3172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54627576-6B95-4CE0-9267-52726A8A7264}" type="pres">
      <dgm:prSet presAssocID="{DAFC7CFB-26E8-4958-B06C-6ECA3B3C675C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DA5070-D2FD-441B-B0C6-87B75B7A55D0}" type="pres">
      <dgm:prSet presAssocID="{DAFC7CFB-26E8-4958-B06C-6ECA3B3C675C}" presName="gear1srcNode" presStyleLbl="node1" presStyleIdx="0" presStyleCnt="3"/>
      <dgm:spPr/>
      <dgm:t>
        <a:bodyPr/>
        <a:lstStyle/>
        <a:p>
          <a:endParaRPr lang="ru-RU"/>
        </a:p>
      </dgm:t>
    </dgm:pt>
    <dgm:pt modelId="{228F0DED-88A5-4875-AEFA-56607969FE78}" type="pres">
      <dgm:prSet presAssocID="{DAFC7CFB-26E8-4958-B06C-6ECA3B3C675C}" presName="gear1dstNode" presStyleLbl="node1" presStyleIdx="0" presStyleCnt="3"/>
      <dgm:spPr/>
      <dgm:t>
        <a:bodyPr/>
        <a:lstStyle/>
        <a:p>
          <a:endParaRPr lang="ru-RU"/>
        </a:p>
      </dgm:t>
    </dgm:pt>
    <dgm:pt modelId="{06F3965F-0C8B-477E-9922-8C0227C3C7E7}" type="pres">
      <dgm:prSet presAssocID="{36E70088-4E1E-4CE7-9B59-13697A06492D}" presName="gear2" presStyleLbl="node1" presStyleIdx="1" presStyleCnt="3" custScaleX="109990" custScaleY="105851" custLinFactNeighborX="-2994" custLinFactNeighborY="-128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A793E5-DA21-4768-89B3-3738E4BB2BCD}" type="pres">
      <dgm:prSet presAssocID="{36E70088-4E1E-4CE7-9B59-13697A06492D}" presName="gear2srcNode" presStyleLbl="node1" presStyleIdx="1" presStyleCnt="3"/>
      <dgm:spPr/>
      <dgm:t>
        <a:bodyPr/>
        <a:lstStyle/>
        <a:p>
          <a:endParaRPr lang="ru-RU"/>
        </a:p>
      </dgm:t>
    </dgm:pt>
    <dgm:pt modelId="{50146ADD-C49F-4BC5-85D1-BE6D4D289B18}" type="pres">
      <dgm:prSet presAssocID="{36E70088-4E1E-4CE7-9B59-13697A06492D}" presName="gear2dstNode" presStyleLbl="node1" presStyleIdx="1" presStyleCnt="3"/>
      <dgm:spPr/>
      <dgm:t>
        <a:bodyPr/>
        <a:lstStyle/>
        <a:p>
          <a:endParaRPr lang="ru-RU"/>
        </a:p>
      </dgm:t>
    </dgm:pt>
    <dgm:pt modelId="{13DBE3D6-A21B-4D18-B9E6-8D8225710D7D}" type="pres">
      <dgm:prSet presAssocID="{E427B4D0-2B3C-450F-B03C-4D8AEEA3A066}" presName="gear3" presStyleLbl="node1" presStyleIdx="2" presStyleCnt="3"/>
      <dgm:spPr/>
      <dgm:t>
        <a:bodyPr/>
        <a:lstStyle/>
        <a:p>
          <a:endParaRPr lang="ru-RU"/>
        </a:p>
      </dgm:t>
    </dgm:pt>
    <dgm:pt modelId="{C822B278-19AD-4C3C-B88A-98CA89107747}" type="pres">
      <dgm:prSet presAssocID="{E427B4D0-2B3C-450F-B03C-4D8AEEA3A066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D4CE6A-380E-4ADE-8CF4-8ED0E4F478C6}" type="pres">
      <dgm:prSet presAssocID="{E427B4D0-2B3C-450F-B03C-4D8AEEA3A066}" presName="gear3srcNode" presStyleLbl="node1" presStyleIdx="2" presStyleCnt="3"/>
      <dgm:spPr/>
      <dgm:t>
        <a:bodyPr/>
        <a:lstStyle/>
        <a:p>
          <a:endParaRPr lang="ru-RU"/>
        </a:p>
      </dgm:t>
    </dgm:pt>
    <dgm:pt modelId="{A350B59D-AC66-4123-A743-53F0D0705EEF}" type="pres">
      <dgm:prSet presAssocID="{E427B4D0-2B3C-450F-B03C-4D8AEEA3A066}" presName="gear3dstNode" presStyleLbl="node1" presStyleIdx="2" presStyleCnt="3"/>
      <dgm:spPr/>
      <dgm:t>
        <a:bodyPr/>
        <a:lstStyle/>
        <a:p>
          <a:endParaRPr lang="ru-RU"/>
        </a:p>
      </dgm:t>
    </dgm:pt>
    <dgm:pt modelId="{7584971B-3B41-457F-861D-8D631F24C41A}" type="pres">
      <dgm:prSet presAssocID="{F439B5AC-4679-4A09-A0A8-5AEE1F95419C}" presName="connector1" presStyleLbl="sibTrans2D1" presStyleIdx="0" presStyleCnt="3" custFlipVert="0" custScaleX="2481" custScaleY="5728" custLinFactNeighborX="-21553" custLinFactNeighborY="6301"/>
      <dgm:spPr/>
      <dgm:t>
        <a:bodyPr/>
        <a:lstStyle/>
        <a:p>
          <a:endParaRPr lang="ru-RU"/>
        </a:p>
      </dgm:t>
    </dgm:pt>
    <dgm:pt modelId="{DEC977B7-6C9D-4A44-AC2A-91B17450B3F3}" type="pres">
      <dgm:prSet presAssocID="{8B58BF21-0230-4600-9CEC-BDD62F1EC578}" presName="connector2" presStyleLbl="sibTrans2D1" presStyleIdx="1" presStyleCnt="3" custAng="11774768" custLinFactNeighborX="-61097" custLinFactNeighborY="-54482"/>
      <dgm:spPr/>
      <dgm:t>
        <a:bodyPr/>
        <a:lstStyle/>
        <a:p>
          <a:endParaRPr lang="ru-RU"/>
        </a:p>
      </dgm:t>
    </dgm:pt>
    <dgm:pt modelId="{02006960-EF98-4549-85AB-0FE9733C64B8}" type="pres">
      <dgm:prSet presAssocID="{85182E59-CB8E-433E-9116-C68676867347}" presName="connector3" presStyleLbl="sibTrans2D1" presStyleIdx="2" presStyleCnt="3" custAng="8006705" custScaleX="174834" custScaleY="163541" custLinFactNeighborX="-20375" custLinFactNeighborY="17703"/>
      <dgm:spPr/>
      <dgm:t>
        <a:bodyPr/>
        <a:lstStyle/>
        <a:p>
          <a:endParaRPr lang="ru-RU"/>
        </a:p>
      </dgm:t>
    </dgm:pt>
  </dgm:ptLst>
  <dgm:cxnLst>
    <dgm:cxn modelId="{9C905093-7FEB-4F3B-B0CF-2210D3858A17}" srcId="{280F9E5E-CE22-4722-AFE5-D0B64A7F3172}" destId="{DAFC7CFB-26E8-4958-B06C-6ECA3B3C675C}" srcOrd="0" destOrd="0" parTransId="{1CB1F26C-0C2B-4FDF-8578-81BCBBEB3E9A}" sibTransId="{F439B5AC-4679-4A09-A0A8-5AEE1F95419C}"/>
    <dgm:cxn modelId="{944E3320-75A6-4D3C-A788-2A7BDB6E0583}" type="presOf" srcId="{E427B4D0-2B3C-450F-B03C-4D8AEEA3A066}" destId="{D0D4CE6A-380E-4ADE-8CF4-8ED0E4F478C6}" srcOrd="2" destOrd="0" presId="urn:microsoft.com/office/officeart/2005/8/layout/gear1"/>
    <dgm:cxn modelId="{094AB48D-7A96-4957-8CA9-0721147E0DB0}" type="presOf" srcId="{DAFC7CFB-26E8-4958-B06C-6ECA3B3C675C}" destId="{54627576-6B95-4CE0-9267-52726A8A7264}" srcOrd="0" destOrd="0" presId="urn:microsoft.com/office/officeart/2005/8/layout/gear1"/>
    <dgm:cxn modelId="{D8E6BECD-C390-42A3-BC96-AEC9C7B06BBC}" srcId="{280F9E5E-CE22-4722-AFE5-D0B64A7F3172}" destId="{E427B4D0-2B3C-450F-B03C-4D8AEEA3A066}" srcOrd="2" destOrd="0" parTransId="{92BD79A2-CD1E-44A3-BE9C-D74F5511FBF4}" sibTransId="{85182E59-CB8E-433E-9116-C68676867347}"/>
    <dgm:cxn modelId="{42F7036F-A6F9-4CF0-B3BD-B3CCBB096516}" type="presOf" srcId="{280F9E5E-CE22-4722-AFE5-D0B64A7F3172}" destId="{7F7022D4-BF7F-4320-98FD-71E813ABA608}" srcOrd="0" destOrd="0" presId="urn:microsoft.com/office/officeart/2005/8/layout/gear1"/>
    <dgm:cxn modelId="{E2695033-804F-4D36-9858-0629C1E34D08}" srcId="{280F9E5E-CE22-4722-AFE5-D0B64A7F3172}" destId="{36E70088-4E1E-4CE7-9B59-13697A06492D}" srcOrd="1" destOrd="0" parTransId="{64C21E8C-5280-460B-B7F6-7BF6AED8FD5C}" sibTransId="{8B58BF21-0230-4600-9CEC-BDD62F1EC578}"/>
    <dgm:cxn modelId="{7E825061-E2D5-47FD-A993-73F80697B54D}" type="presOf" srcId="{36E70088-4E1E-4CE7-9B59-13697A06492D}" destId="{06F3965F-0C8B-477E-9922-8C0227C3C7E7}" srcOrd="0" destOrd="0" presId="urn:microsoft.com/office/officeart/2005/8/layout/gear1"/>
    <dgm:cxn modelId="{3E33068D-ED98-463D-8A9B-53AC59631226}" type="presOf" srcId="{8B58BF21-0230-4600-9CEC-BDD62F1EC578}" destId="{DEC977B7-6C9D-4A44-AC2A-91B17450B3F3}" srcOrd="0" destOrd="0" presId="urn:microsoft.com/office/officeart/2005/8/layout/gear1"/>
    <dgm:cxn modelId="{F800C848-5260-410E-AFFC-6C428D500276}" type="presOf" srcId="{DAFC7CFB-26E8-4958-B06C-6ECA3B3C675C}" destId="{228F0DED-88A5-4875-AEFA-56607969FE78}" srcOrd="2" destOrd="0" presId="urn:microsoft.com/office/officeart/2005/8/layout/gear1"/>
    <dgm:cxn modelId="{607E91B2-4309-45A2-9B06-9FAA5E64D724}" type="presOf" srcId="{F439B5AC-4679-4A09-A0A8-5AEE1F95419C}" destId="{7584971B-3B41-457F-861D-8D631F24C41A}" srcOrd="0" destOrd="0" presId="urn:microsoft.com/office/officeart/2005/8/layout/gear1"/>
    <dgm:cxn modelId="{4EC2544B-C3B3-471F-BCFF-A6FA2D023FEB}" type="presOf" srcId="{85182E59-CB8E-433E-9116-C68676867347}" destId="{02006960-EF98-4549-85AB-0FE9733C64B8}" srcOrd="0" destOrd="0" presId="urn:microsoft.com/office/officeart/2005/8/layout/gear1"/>
    <dgm:cxn modelId="{F51CBD8B-B280-461F-90E8-6FC960EBFC6F}" type="presOf" srcId="{36E70088-4E1E-4CE7-9B59-13697A06492D}" destId="{15A793E5-DA21-4768-89B3-3738E4BB2BCD}" srcOrd="1" destOrd="0" presId="urn:microsoft.com/office/officeart/2005/8/layout/gear1"/>
    <dgm:cxn modelId="{E5DB0FE9-EFE3-472B-9FBE-AEF2748BC910}" type="presOf" srcId="{E427B4D0-2B3C-450F-B03C-4D8AEEA3A066}" destId="{A350B59D-AC66-4123-A743-53F0D0705EEF}" srcOrd="3" destOrd="0" presId="urn:microsoft.com/office/officeart/2005/8/layout/gear1"/>
    <dgm:cxn modelId="{FE5820B6-1696-4939-ADA5-A04120E22514}" type="presOf" srcId="{E427B4D0-2B3C-450F-B03C-4D8AEEA3A066}" destId="{13DBE3D6-A21B-4D18-B9E6-8D8225710D7D}" srcOrd="0" destOrd="0" presId="urn:microsoft.com/office/officeart/2005/8/layout/gear1"/>
    <dgm:cxn modelId="{8B5AAF67-FBD0-4672-955E-9A92A65B113B}" type="presOf" srcId="{DAFC7CFB-26E8-4958-B06C-6ECA3B3C675C}" destId="{51DA5070-D2FD-441B-B0C6-87B75B7A55D0}" srcOrd="1" destOrd="0" presId="urn:microsoft.com/office/officeart/2005/8/layout/gear1"/>
    <dgm:cxn modelId="{778EC555-FD30-49F6-B9DF-89DA5FFEC0E8}" type="presOf" srcId="{E427B4D0-2B3C-450F-B03C-4D8AEEA3A066}" destId="{C822B278-19AD-4C3C-B88A-98CA89107747}" srcOrd="1" destOrd="0" presId="urn:microsoft.com/office/officeart/2005/8/layout/gear1"/>
    <dgm:cxn modelId="{7F2194E9-5B7C-4A00-A074-918F3BD853D0}" type="presOf" srcId="{36E70088-4E1E-4CE7-9B59-13697A06492D}" destId="{50146ADD-C49F-4BC5-85D1-BE6D4D289B18}" srcOrd="2" destOrd="0" presId="urn:microsoft.com/office/officeart/2005/8/layout/gear1"/>
    <dgm:cxn modelId="{EB6DA444-A6CB-4800-A2A2-4D2CBCB120E9}" type="presParOf" srcId="{7F7022D4-BF7F-4320-98FD-71E813ABA608}" destId="{54627576-6B95-4CE0-9267-52726A8A7264}" srcOrd="0" destOrd="0" presId="urn:microsoft.com/office/officeart/2005/8/layout/gear1"/>
    <dgm:cxn modelId="{C27D8DAC-71F8-4BFD-B24A-D9F6A296C3BF}" type="presParOf" srcId="{7F7022D4-BF7F-4320-98FD-71E813ABA608}" destId="{51DA5070-D2FD-441B-B0C6-87B75B7A55D0}" srcOrd="1" destOrd="0" presId="urn:microsoft.com/office/officeart/2005/8/layout/gear1"/>
    <dgm:cxn modelId="{FBFFD0AA-0798-42A9-A24D-CEEE9A9AD83E}" type="presParOf" srcId="{7F7022D4-BF7F-4320-98FD-71E813ABA608}" destId="{228F0DED-88A5-4875-AEFA-56607969FE78}" srcOrd="2" destOrd="0" presId="urn:microsoft.com/office/officeart/2005/8/layout/gear1"/>
    <dgm:cxn modelId="{502974AA-AA98-4ECF-AD4C-2B1054FCD909}" type="presParOf" srcId="{7F7022D4-BF7F-4320-98FD-71E813ABA608}" destId="{06F3965F-0C8B-477E-9922-8C0227C3C7E7}" srcOrd="3" destOrd="0" presId="urn:microsoft.com/office/officeart/2005/8/layout/gear1"/>
    <dgm:cxn modelId="{BC30EDDC-240A-4974-AF3B-A8174C873F69}" type="presParOf" srcId="{7F7022D4-BF7F-4320-98FD-71E813ABA608}" destId="{15A793E5-DA21-4768-89B3-3738E4BB2BCD}" srcOrd="4" destOrd="0" presId="urn:microsoft.com/office/officeart/2005/8/layout/gear1"/>
    <dgm:cxn modelId="{020A64D5-93FC-486F-A0FB-6680F9B5AF66}" type="presParOf" srcId="{7F7022D4-BF7F-4320-98FD-71E813ABA608}" destId="{50146ADD-C49F-4BC5-85D1-BE6D4D289B18}" srcOrd="5" destOrd="0" presId="urn:microsoft.com/office/officeart/2005/8/layout/gear1"/>
    <dgm:cxn modelId="{35FFDD78-5C0C-4BFD-B260-8C88D844154F}" type="presParOf" srcId="{7F7022D4-BF7F-4320-98FD-71E813ABA608}" destId="{13DBE3D6-A21B-4D18-B9E6-8D8225710D7D}" srcOrd="6" destOrd="0" presId="urn:microsoft.com/office/officeart/2005/8/layout/gear1"/>
    <dgm:cxn modelId="{439681E2-B9EA-4F61-B7A6-00E1AB4B962F}" type="presParOf" srcId="{7F7022D4-BF7F-4320-98FD-71E813ABA608}" destId="{C822B278-19AD-4C3C-B88A-98CA89107747}" srcOrd="7" destOrd="0" presId="urn:microsoft.com/office/officeart/2005/8/layout/gear1"/>
    <dgm:cxn modelId="{7F35968D-A3CD-4098-B9C4-825A209FB468}" type="presParOf" srcId="{7F7022D4-BF7F-4320-98FD-71E813ABA608}" destId="{D0D4CE6A-380E-4ADE-8CF4-8ED0E4F478C6}" srcOrd="8" destOrd="0" presId="urn:microsoft.com/office/officeart/2005/8/layout/gear1"/>
    <dgm:cxn modelId="{A7C3CF42-C55D-4AF4-B3E9-9EADA4ADA1D1}" type="presParOf" srcId="{7F7022D4-BF7F-4320-98FD-71E813ABA608}" destId="{A350B59D-AC66-4123-A743-53F0D0705EEF}" srcOrd="9" destOrd="0" presId="urn:microsoft.com/office/officeart/2005/8/layout/gear1"/>
    <dgm:cxn modelId="{056C6177-85C0-416F-BD64-1BD5FE9CDD7C}" type="presParOf" srcId="{7F7022D4-BF7F-4320-98FD-71E813ABA608}" destId="{7584971B-3B41-457F-861D-8D631F24C41A}" srcOrd="10" destOrd="0" presId="urn:microsoft.com/office/officeart/2005/8/layout/gear1"/>
    <dgm:cxn modelId="{8ADECB10-12EF-433C-8739-F2A3025330F7}" type="presParOf" srcId="{7F7022D4-BF7F-4320-98FD-71E813ABA608}" destId="{DEC977B7-6C9D-4A44-AC2A-91B17450B3F3}" srcOrd="11" destOrd="0" presId="urn:microsoft.com/office/officeart/2005/8/layout/gear1"/>
    <dgm:cxn modelId="{A3185FA1-8B5A-4574-B37D-23EA1D56561B}" type="presParOf" srcId="{7F7022D4-BF7F-4320-98FD-71E813ABA608}" destId="{02006960-EF98-4549-85AB-0FE9733C64B8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54FF74-1736-4592-B01F-408F6F9C34C1}">
      <dsp:nvSpPr>
        <dsp:cNvPr id="0" name=""/>
        <dsp:cNvSpPr/>
      </dsp:nvSpPr>
      <dsp:spPr>
        <a:xfrm>
          <a:off x="4736439" y="144014"/>
          <a:ext cx="1060711" cy="11289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6990" tIns="46990" rIns="46990" bIns="4699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smtClean="0"/>
            <a:t>1991</a:t>
          </a:r>
          <a:endParaRPr lang="ru-RU" sz="3700" kern="1200"/>
        </a:p>
      </dsp:txBody>
      <dsp:txXfrm>
        <a:off x="4736439" y="144014"/>
        <a:ext cx="1060711" cy="1128967"/>
      </dsp:txXfrm>
    </dsp:sp>
    <dsp:sp modelId="{0ED5ABCE-A2FA-48CA-A7A2-ABD832E23911}">
      <dsp:nvSpPr>
        <dsp:cNvPr id="0" name=""/>
        <dsp:cNvSpPr/>
      </dsp:nvSpPr>
      <dsp:spPr>
        <a:xfrm>
          <a:off x="1455650" y="1752"/>
          <a:ext cx="5009579" cy="5009579"/>
        </a:xfrm>
        <a:prstGeom prst="circularArrow">
          <a:avLst>
            <a:gd name="adj1" fmla="val 5201"/>
            <a:gd name="adj2" fmla="val 336008"/>
            <a:gd name="adj3" fmla="val 21292857"/>
            <a:gd name="adj4" fmla="val 19543933"/>
            <a:gd name="adj5" fmla="val 606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C3737E-A351-4AC8-A389-212FA32809FC}">
      <dsp:nvSpPr>
        <dsp:cNvPr id="0" name=""/>
        <dsp:cNvSpPr/>
      </dsp:nvSpPr>
      <dsp:spPr>
        <a:xfrm>
          <a:off x="5406036" y="2525202"/>
          <a:ext cx="1336261" cy="13362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6990" tIns="46990" rIns="46990" bIns="4699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smtClean="0"/>
            <a:t>1998</a:t>
          </a:r>
          <a:endParaRPr lang="ru-RU" sz="3700" kern="1200"/>
        </a:p>
      </dsp:txBody>
      <dsp:txXfrm>
        <a:off x="5406036" y="2525202"/>
        <a:ext cx="1336261" cy="1336261"/>
      </dsp:txXfrm>
    </dsp:sp>
    <dsp:sp modelId="{804B8E02-09B8-42E5-942F-4439B33810D7}">
      <dsp:nvSpPr>
        <dsp:cNvPr id="0" name=""/>
        <dsp:cNvSpPr/>
      </dsp:nvSpPr>
      <dsp:spPr>
        <a:xfrm>
          <a:off x="1455650" y="1752"/>
          <a:ext cx="5009579" cy="5009579"/>
        </a:xfrm>
        <a:prstGeom prst="circularArrow">
          <a:avLst>
            <a:gd name="adj1" fmla="val 5201"/>
            <a:gd name="adj2" fmla="val 336008"/>
            <a:gd name="adj3" fmla="val 4014299"/>
            <a:gd name="adj4" fmla="val 2253799"/>
            <a:gd name="adj5" fmla="val 606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C3AA48-CD49-48FC-800C-2B99ACBC0844}">
      <dsp:nvSpPr>
        <dsp:cNvPr id="0" name=""/>
        <dsp:cNvSpPr/>
      </dsp:nvSpPr>
      <dsp:spPr>
        <a:xfrm>
          <a:off x="3292309" y="4060915"/>
          <a:ext cx="1336261" cy="13362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6990" tIns="46990" rIns="46990" bIns="4699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smtClean="0"/>
            <a:t>2002</a:t>
          </a:r>
          <a:endParaRPr lang="ru-RU" sz="3700" kern="1200"/>
        </a:p>
      </dsp:txBody>
      <dsp:txXfrm>
        <a:off x="3292309" y="4060915"/>
        <a:ext cx="1336261" cy="1336261"/>
      </dsp:txXfrm>
    </dsp:sp>
    <dsp:sp modelId="{C39E3186-7DA9-429B-B473-D71396A682CE}">
      <dsp:nvSpPr>
        <dsp:cNvPr id="0" name=""/>
        <dsp:cNvSpPr/>
      </dsp:nvSpPr>
      <dsp:spPr>
        <a:xfrm>
          <a:off x="1455650" y="1752"/>
          <a:ext cx="5009579" cy="5009579"/>
        </a:xfrm>
        <a:prstGeom prst="circularArrow">
          <a:avLst>
            <a:gd name="adj1" fmla="val 5201"/>
            <a:gd name="adj2" fmla="val 336008"/>
            <a:gd name="adj3" fmla="val 8210194"/>
            <a:gd name="adj4" fmla="val 6449693"/>
            <a:gd name="adj5" fmla="val 606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3B93B2-499D-44E8-8649-BF46FFE490B7}">
      <dsp:nvSpPr>
        <dsp:cNvPr id="0" name=""/>
        <dsp:cNvSpPr/>
      </dsp:nvSpPr>
      <dsp:spPr>
        <a:xfrm>
          <a:off x="1178581" y="2525202"/>
          <a:ext cx="1336261" cy="13362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6990" tIns="46990" rIns="46990" bIns="4699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smtClean="0"/>
            <a:t>2009</a:t>
          </a:r>
          <a:endParaRPr lang="ru-RU" sz="3700" kern="1200"/>
        </a:p>
      </dsp:txBody>
      <dsp:txXfrm>
        <a:off x="1178581" y="2525202"/>
        <a:ext cx="1336261" cy="1336261"/>
      </dsp:txXfrm>
    </dsp:sp>
    <dsp:sp modelId="{777AE35C-9962-451F-8C9A-6D6B1C9B6ED6}">
      <dsp:nvSpPr>
        <dsp:cNvPr id="0" name=""/>
        <dsp:cNvSpPr/>
      </dsp:nvSpPr>
      <dsp:spPr>
        <a:xfrm>
          <a:off x="1455650" y="1752"/>
          <a:ext cx="5009579" cy="5009579"/>
        </a:xfrm>
        <a:prstGeom prst="circularArrow">
          <a:avLst>
            <a:gd name="adj1" fmla="val 5201"/>
            <a:gd name="adj2" fmla="val 336008"/>
            <a:gd name="adj3" fmla="val 12297416"/>
            <a:gd name="adj4" fmla="val 10771135"/>
            <a:gd name="adj5" fmla="val 606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094A00-BE4F-4AF1-8EE8-F47270BFF2AC}">
      <dsp:nvSpPr>
        <dsp:cNvPr id="0" name=""/>
        <dsp:cNvSpPr/>
      </dsp:nvSpPr>
      <dsp:spPr>
        <a:xfrm>
          <a:off x="1985953" y="40367"/>
          <a:ext cx="1336261" cy="13362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6990" tIns="46990" rIns="46990" bIns="4699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smtClean="0"/>
            <a:t>2016</a:t>
          </a:r>
          <a:endParaRPr lang="ru-RU" sz="3700" kern="1200"/>
        </a:p>
      </dsp:txBody>
      <dsp:txXfrm>
        <a:off x="1985953" y="40367"/>
        <a:ext cx="1336261" cy="1336261"/>
      </dsp:txXfrm>
    </dsp:sp>
    <dsp:sp modelId="{C9865FE7-EA4A-41D7-B58B-8C5A2F8941C6}">
      <dsp:nvSpPr>
        <dsp:cNvPr id="0" name=""/>
        <dsp:cNvSpPr/>
      </dsp:nvSpPr>
      <dsp:spPr>
        <a:xfrm>
          <a:off x="1455650" y="1752"/>
          <a:ext cx="5009579" cy="5009579"/>
        </a:xfrm>
        <a:prstGeom prst="circularArrow">
          <a:avLst>
            <a:gd name="adj1" fmla="val 5201"/>
            <a:gd name="adj2" fmla="val 336008"/>
            <a:gd name="adj3" fmla="val 17090133"/>
            <a:gd name="adj4" fmla="val 15198703"/>
            <a:gd name="adj5" fmla="val 606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54FF74-1736-4592-B01F-408F6F9C34C1}">
      <dsp:nvSpPr>
        <dsp:cNvPr id="0" name=""/>
        <dsp:cNvSpPr/>
      </dsp:nvSpPr>
      <dsp:spPr>
        <a:xfrm>
          <a:off x="4736439" y="144014"/>
          <a:ext cx="1060711" cy="11289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6990" tIns="46990" rIns="46990" bIns="4699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smtClean="0"/>
            <a:t>1991</a:t>
          </a:r>
          <a:endParaRPr lang="ru-RU" sz="3700" kern="1200"/>
        </a:p>
      </dsp:txBody>
      <dsp:txXfrm>
        <a:off x="4736439" y="144014"/>
        <a:ext cx="1060711" cy="1128967"/>
      </dsp:txXfrm>
    </dsp:sp>
    <dsp:sp modelId="{0ED5ABCE-A2FA-48CA-A7A2-ABD832E23911}">
      <dsp:nvSpPr>
        <dsp:cNvPr id="0" name=""/>
        <dsp:cNvSpPr/>
      </dsp:nvSpPr>
      <dsp:spPr>
        <a:xfrm>
          <a:off x="1455650" y="1752"/>
          <a:ext cx="5009579" cy="5009579"/>
        </a:xfrm>
        <a:prstGeom prst="circularArrow">
          <a:avLst>
            <a:gd name="adj1" fmla="val 5201"/>
            <a:gd name="adj2" fmla="val 336008"/>
            <a:gd name="adj3" fmla="val 21292857"/>
            <a:gd name="adj4" fmla="val 19543933"/>
            <a:gd name="adj5" fmla="val 606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C3737E-A351-4AC8-A389-212FA32809FC}">
      <dsp:nvSpPr>
        <dsp:cNvPr id="0" name=""/>
        <dsp:cNvSpPr/>
      </dsp:nvSpPr>
      <dsp:spPr>
        <a:xfrm>
          <a:off x="5406036" y="2525202"/>
          <a:ext cx="1336261" cy="13362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6990" tIns="46990" rIns="46990" bIns="4699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smtClean="0"/>
            <a:t>1998</a:t>
          </a:r>
          <a:endParaRPr lang="ru-RU" sz="3700" kern="1200"/>
        </a:p>
      </dsp:txBody>
      <dsp:txXfrm>
        <a:off x="5406036" y="2525202"/>
        <a:ext cx="1336261" cy="1336261"/>
      </dsp:txXfrm>
    </dsp:sp>
    <dsp:sp modelId="{804B8E02-09B8-42E5-942F-4439B33810D7}">
      <dsp:nvSpPr>
        <dsp:cNvPr id="0" name=""/>
        <dsp:cNvSpPr/>
      </dsp:nvSpPr>
      <dsp:spPr>
        <a:xfrm>
          <a:off x="1455650" y="1752"/>
          <a:ext cx="5009579" cy="5009579"/>
        </a:xfrm>
        <a:prstGeom prst="circularArrow">
          <a:avLst>
            <a:gd name="adj1" fmla="val 5201"/>
            <a:gd name="adj2" fmla="val 336008"/>
            <a:gd name="adj3" fmla="val 4014299"/>
            <a:gd name="adj4" fmla="val 2253799"/>
            <a:gd name="adj5" fmla="val 606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C3AA48-CD49-48FC-800C-2B99ACBC0844}">
      <dsp:nvSpPr>
        <dsp:cNvPr id="0" name=""/>
        <dsp:cNvSpPr/>
      </dsp:nvSpPr>
      <dsp:spPr>
        <a:xfrm>
          <a:off x="3292309" y="4060915"/>
          <a:ext cx="1336261" cy="13362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6990" tIns="46990" rIns="46990" bIns="4699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smtClean="0"/>
            <a:t>2002</a:t>
          </a:r>
          <a:endParaRPr lang="ru-RU" sz="3700" kern="1200"/>
        </a:p>
      </dsp:txBody>
      <dsp:txXfrm>
        <a:off x="3292309" y="4060915"/>
        <a:ext cx="1336261" cy="1336261"/>
      </dsp:txXfrm>
    </dsp:sp>
    <dsp:sp modelId="{C39E3186-7DA9-429B-B473-D71396A682CE}">
      <dsp:nvSpPr>
        <dsp:cNvPr id="0" name=""/>
        <dsp:cNvSpPr/>
      </dsp:nvSpPr>
      <dsp:spPr>
        <a:xfrm>
          <a:off x="1455650" y="1752"/>
          <a:ext cx="5009579" cy="5009579"/>
        </a:xfrm>
        <a:prstGeom prst="circularArrow">
          <a:avLst>
            <a:gd name="adj1" fmla="val 5201"/>
            <a:gd name="adj2" fmla="val 336008"/>
            <a:gd name="adj3" fmla="val 8210194"/>
            <a:gd name="adj4" fmla="val 6449693"/>
            <a:gd name="adj5" fmla="val 606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3B93B2-499D-44E8-8649-BF46FFE490B7}">
      <dsp:nvSpPr>
        <dsp:cNvPr id="0" name=""/>
        <dsp:cNvSpPr/>
      </dsp:nvSpPr>
      <dsp:spPr>
        <a:xfrm>
          <a:off x="1178581" y="2525202"/>
          <a:ext cx="1336261" cy="13362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6990" tIns="46990" rIns="46990" bIns="4699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smtClean="0"/>
            <a:t>2009</a:t>
          </a:r>
          <a:endParaRPr lang="ru-RU" sz="3700" kern="1200"/>
        </a:p>
      </dsp:txBody>
      <dsp:txXfrm>
        <a:off x="1178581" y="2525202"/>
        <a:ext cx="1336261" cy="1336261"/>
      </dsp:txXfrm>
    </dsp:sp>
    <dsp:sp modelId="{777AE35C-9962-451F-8C9A-6D6B1C9B6ED6}">
      <dsp:nvSpPr>
        <dsp:cNvPr id="0" name=""/>
        <dsp:cNvSpPr/>
      </dsp:nvSpPr>
      <dsp:spPr>
        <a:xfrm>
          <a:off x="1455650" y="1752"/>
          <a:ext cx="5009579" cy="5009579"/>
        </a:xfrm>
        <a:prstGeom prst="circularArrow">
          <a:avLst>
            <a:gd name="adj1" fmla="val 5201"/>
            <a:gd name="adj2" fmla="val 336008"/>
            <a:gd name="adj3" fmla="val 12297416"/>
            <a:gd name="adj4" fmla="val 10771135"/>
            <a:gd name="adj5" fmla="val 606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094A00-BE4F-4AF1-8EE8-F47270BFF2AC}">
      <dsp:nvSpPr>
        <dsp:cNvPr id="0" name=""/>
        <dsp:cNvSpPr/>
      </dsp:nvSpPr>
      <dsp:spPr>
        <a:xfrm>
          <a:off x="1985953" y="40367"/>
          <a:ext cx="1336261" cy="13362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6990" tIns="46990" rIns="46990" bIns="4699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smtClean="0"/>
            <a:t>2016</a:t>
          </a:r>
          <a:endParaRPr lang="ru-RU" sz="3700" kern="1200"/>
        </a:p>
      </dsp:txBody>
      <dsp:txXfrm>
        <a:off x="1985953" y="40367"/>
        <a:ext cx="1336261" cy="1336261"/>
      </dsp:txXfrm>
    </dsp:sp>
    <dsp:sp modelId="{C9865FE7-EA4A-41D7-B58B-8C5A2F8941C6}">
      <dsp:nvSpPr>
        <dsp:cNvPr id="0" name=""/>
        <dsp:cNvSpPr/>
      </dsp:nvSpPr>
      <dsp:spPr>
        <a:xfrm>
          <a:off x="1455650" y="1752"/>
          <a:ext cx="5009579" cy="5009579"/>
        </a:xfrm>
        <a:prstGeom prst="circularArrow">
          <a:avLst>
            <a:gd name="adj1" fmla="val 5201"/>
            <a:gd name="adj2" fmla="val 336008"/>
            <a:gd name="adj3" fmla="val 17090133"/>
            <a:gd name="adj4" fmla="val 15198703"/>
            <a:gd name="adj5" fmla="val 606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A5B739-2BF6-4427-B851-DE07B7462F0B}">
      <dsp:nvSpPr>
        <dsp:cNvPr id="0" name=""/>
        <dsp:cNvSpPr/>
      </dsp:nvSpPr>
      <dsp:spPr>
        <a:xfrm>
          <a:off x="2650934" y="1729962"/>
          <a:ext cx="1298187" cy="1298187"/>
        </a:xfrm>
        <a:prstGeom prst="ellipse">
          <a:avLst/>
        </a:prstGeom>
        <a:solidFill>
          <a:srgbClr val="163A4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600" kern="1200" dirty="0" smtClean="0"/>
            <a:t>IRR</a:t>
          </a:r>
          <a:endParaRPr lang="ru-RU" sz="4600" kern="1200" dirty="0"/>
        </a:p>
      </dsp:txBody>
      <dsp:txXfrm>
        <a:off x="2841049" y="1920077"/>
        <a:ext cx="917957" cy="917957"/>
      </dsp:txXfrm>
    </dsp:sp>
    <dsp:sp modelId="{A97F88AB-6FDD-4736-8272-5C3199BDCCD8}">
      <dsp:nvSpPr>
        <dsp:cNvPr id="0" name=""/>
        <dsp:cNvSpPr/>
      </dsp:nvSpPr>
      <dsp:spPr>
        <a:xfrm rot="16200000">
          <a:off x="3104121" y="1516353"/>
          <a:ext cx="391813" cy="35404"/>
        </a:xfrm>
        <a:custGeom>
          <a:avLst/>
          <a:gdLst/>
          <a:ahLst/>
          <a:cxnLst/>
          <a:rect l="0" t="0" r="0" b="0"/>
          <a:pathLst>
            <a:path>
              <a:moveTo>
                <a:pt x="0" y="17702"/>
              </a:moveTo>
              <a:lnTo>
                <a:pt x="391813" y="1770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290232" y="1524260"/>
        <a:ext cx="19590" cy="19590"/>
      </dsp:txXfrm>
    </dsp:sp>
    <dsp:sp modelId="{ED895785-E87E-4512-B3B8-8972C145BEB5}">
      <dsp:nvSpPr>
        <dsp:cNvPr id="0" name=""/>
        <dsp:cNvSpPr/>
      </dsp:nvSpPr>
      <dsp:spPr>
        <a:xfrm>
          <a:off x="2650934" y="39961"/>
          <a:ext cx="1298187" cy="1298187"/>
        </a:xfrm>
        <a:prstGeom prst="ellipse">
          <a:avLst/>
        </a:prstGeom>
        <a:solidFill>
          <a:srgbClr val="163A4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Падение продаж</a:t>
          </a:r>
          <a:endParaRPr lang="ru-RU" sz="1400" kern="1200" dirty="0"/>
        </a:p>
      </dsp:txBody>
      <dsp:txXfrm>
        <a:off x="2841049" y="230076"/>
        <a:ext cx="917957" cy="917957"/>
      </dsp:txXfrm>
    </dsp:sp>
    <dsp:sp modelId="{F511F2CE-4A3D-40B8-8D90-55D12FFB73A6}">
      <dsp:nvSpPr>
        <dsp:cNvPr id="0" name=""/>
        <dsp:cNvSpPr/>
      </dsp:nvSpPr>
      <dsp:spPr>
        <a:xfrm>
          <a:off x="3949121" y="2361353"/>
          <a:ext cx="391813" cy="35404"/>
        </a:xfrm>
        <a:custGeom>
          <a:avLst/>
          <a:gdLst/>
          <a:ahLst/>
          <a:cxnLst/>
          <a:rect l="0" t="0" r="0" b="0"/>
          <a:pathLst>
            <a:path>
              <a:moveTo>
                <a:pt x="0" y="17702"/>
              </a:moveTo>
              <a:lnTo>
                <a:pt x="391813" y="1770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135233" y="2369260"/>
        <a:ext cx="19590" cy="19590"/>
      </dsp:txXfrm>
    </dsp:sp>
    <dsp:sp modelId="{0F1E8839-7869-4D8B-AAD3-404B4505B527}">
      <dsp:nvSpPr>
        <dsp:cNvPr id="0" name=""/>
        <dsp:cNvSpPr/>
      </dsp:nvSpPr>
      <dsp:spPr>
        <a:xfrm>
          <a:off x="4340935" y="1729962"/>
          <a:ext cx="1298187" cy="1298187"/>
        </a:xfrm>
        <a:prstGeom prst="ellipse">
          <a:avLst/>
        </a:prstGeom>
        <a:solidFill>
          <a:srgbClr val="163A4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Рост </a:t>
          </a:r>
          <a:r>
            <a:rPr lang="ru-RU" sz="1400" kern="1200" dirty="0" err="1" smtClean="0"/>
            <a:t>себето-имости</a:t>
          </a:r>
          <a:endParaRPr lang="ru-RU" sz="1400" kern="1200" dirty="0"/>
        </a:p>
      </dsp:txBody>
      <dsp:txXfrm>
        <a:off x="4531050" y="1920077"/>
        <a:ext cx="917957" cy="917957"/>
      </dsp:txXfrm>
    </dsp:sp>
    <dsp:sp modelId="{B61612B5-25F2-4450-ABE1-61A4E695D6BF}">
      <dsp:nvSpPr>
        <dsp:cNvPr id="0" name=""/>
        <dsp:cNvSpPr/>
      </dsp:nvSpPr>
      <dsp:spPr>
        <a:xfrm rot="5400000">
          <a:off x="3081101" y="3229374"/>
          <a:ext cx="437853" cy="35404"/>
        </a:xfrm>
        <a:custGeom>
          <a:avLst/>
          <a:gdLst/>
          <a:ahLst/>
          <a:cxnLst/>
          <a:rect l="0" t="0" r="0" b="0"/>
          <a:pathLst>
            <a:path>
              <a:moveTo>
                <a:pt x="0" y="17702"/>
              </a:moveTo>
              <a:lnTo>
                <a:pt x="437853" y="1770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289081" y="3236130"/>
        <a:ext cx="21892" cy="21892"/>
      </dsp:txXfrm>
    </dsp:sp>
    <dsp:sp modelId="{66D15369-44A9-4656-886B-6CCF35D8AA78}">
      <dsp:nvSpPr>
        <dsp:cNvPr id="0" name=""/>
        <dsp:cNvSpPr/>
      </dsp:nvSpPr>
      <dsp:spPr>
        <a:xfrm>
          <a:off x="119332" y="3466003"/>
          <a:ext cx="6361391" cy="1206107"/>
        </a:xfrm>
        <a:prstGeom prst="ellipse">
          <a:avLst/>
        </a:prstGeom>
        <a:solidFill>
          <a:srgbClr val="163A4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Ставка дисконтирования, при которой настоящая стоимость всех ожидаемых от реализации проекта денежных потоков будет равна сумме начальных инвестиций</a:t>
          </a:r>
          <a:endParaRPr lang="ru-RU" sz="1400" kern="1200" dirty="0"/>
        </a:p>
      </dsp:txBody>
      <dsp:txXfrm>
        <a:off x="1050936" y="3642633"/>
        <a:ext cx="4498183" cy="852847"/>
      </dsp:txXfrm>
    </dsp:sp>
    <dsp:sp modelId="{C74FBD26-719D-454C-B8E7-AC02539679BE}">
      <dsp:nvSpPr>
        <dsp:cNvPr id="0" name=""/>
        <dsp:cNvSpPr/>
      </dsp:nvSpPr>
      <dsp:spPr>
        <a:xfrm rot="10800000">
          <a:off x="2259120" y="2361353"/>
          <a:ext cx="391813" cy="35404"/>
        </a:xfrm>
        <a:custGeom>
          <a:avLst/>
          <a:gdLst/>
          <a:ahLst/>
          <a:cxnLst/>
          <a:rect l="0" t="0" r="0" b="0"/>
          <a:pathLst>
            <a:path>
              <a:moveTo>
                <a:pt x="0" y="17702"/>
              </a:moveTo>
              <a:lnTo>
                <a:pt x="391813" y="1770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2445232" y="2369260"/>
        <a:ext cx="19590" cy="19590"/>
      </dsp:txXfrm>
    </dsp:sp>
    <dsp:sp modelId="{A9A1A716-B7A2-460B-97C0-70623879C860}">
      <dsp:nvSpPr>
        <dsp:cNvPr id="0" name=""/>
        <dsp:cNvSpPr/>
      </dsp:nvSpPr>
      <dsp:spPr>
        <a:xfrm>
          <a:off x="960933" y="1729962"/>
          <a:ext cx="1298187" cy="1298187"/>
        </a:xfrm>
        <a:prstGeom prst="ellipse">
          <a:avLst/>
        </a:prstGeom>
        <a:solidFill>
          <a:srgbClr val="163A4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Снижение цены</a:t>
          </a:r>
          <a:endParaRPr lang="ru-RU" sz="1400" kern="1200" dirty="0"/>
        </a:p>
      </dsp:txBody>
      <dsp:txXfrm>
        <a:off x="1151048" y="1920077"/>
        <a:ext cx="917957" cy="91795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627576-6B95-4CE0-9267-52726A8A7264}">
      <dsp:nvSpPr>
        <dsp:cNvPr id="0" name=""/>
        <dsp:cNvSpPr/>
      </dsp:nvSpPr>
      <dsp:spPr>
        <a:xfrm>
          <a:off x="2840715" y="2300655"/>
          <a:ext cx="2811912" cy="2811912"/>
        </a:xfrm>
        <a:prstGeom prst="gear9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Поток дохода</a:t>
          </a:r>
          <a:endParaRPr lang="ru-RU" sz="2400" kern="1200" dirty="0"/>
        </a:p>
      </dsp:txBody>
      <dsp:txXfrm>
        <a:off x="3406034" y="2959332"/>
        <a:ext cx="1681274" cy="1445381"/>
      </dsp:txXfrm>
    </dsp:sp>
    <dsp:sp modelId="{06F3965F-0C8B-477E-9922-8C0227C3C7E7}">
      <dsp:nvSpPr>
        <dsp:cNvPr id="0" name=""/>
        <dsp:cNvSpPr/>
      </dsp:nvSpPr>
      <dsp:spPr>
        <a:xfrm>
          <a:off x="1102544" y="1576194"/>
          <a:ext cx="2249325" cy="2164681"/>
        </a:xfrm>
        <a:prstGeom prst="gear6">
          <a:avLst/>
        </a:prstGeom>
        <a:solidFill>
          <a:schemeClr val="accent3">
            <a:hueOff val="-8413219"/>
            <a:satOff val="-4326"/>
            <a:lumOff val="-1863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Скорости процессов</a:t>
          </a:r>
          <a:endParaRPr lang="ru-RU" sz="1800" kern="1200" dirty="0"/>
        </a:p>
      </dsp:txBody>
      <dsp:txXfrm>
        <a:off x="1659813" y="2124453"/>
        <a:ext cx="1134787" cy="1068163"/>
      </dsp:txXfrm>
    </dsp:sp>
    <dsp:sp modelId="{13DBE3D6-A21B-4D18-B9E6-8D8225710D7D}">
      <dsp:nvSpPr>
        <dsp:cNvPr id="0" name=""/>
        <dsp:cNvSpPr/>
      </dsp:nvSpPr>
      <dsp:spPr>
        <a:xfrm rot="20700000">
          <a:off x="2350117" y="225161"/>
          <a:ext cx="2003709" cy="2003709"/>
        </a:xfrm>
        <a:prstGeom prst="gear6">
          <a:avLst/>
        </a:prstGeom>
        <a:solidFill>
          <a:schemeClr val="accent3">
            <a:hueOff val="-16826439"/>
            <a:satOff val="-8652"/>
            <a:lumOff val="-3725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/>
            <a:t>Себесто</a:t>
          </a:r>
          <a:r>
            <a:rPr lang="ru-RU" sz="2000" kern="1200" dirty="0" smtClean="0"/>
            <a:t>-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/>
            <a:t>имость</a:t>
          </a:r>
          <a:endParaRPr lang="ru-RU" sz="2000" kern="1200" dirty="0"/>
        </a:p>
      </dsp:txBody>
      <dsp:txXfrm rot="-20700000">
        <a:off x="2789589" y="664633"/>
        <a:ext cx="1124764" cy="1124764"/>
      </dsp:txXfrm>
    </dsp:sp>
    <dsp:sp modelId="{7584971B-3B41-457F-861D-8D631F24C41A}">
      <dsp:nvSpPr>
        <dsp:cNvPr id="0" name=""/>
        <dsp:cNvSpPr/>
      </dsp:nvSpPr>
      <dsp:spPr>
        <a:xfrm>
          <a:off x="2634710" y="1870510"/>
          <a:ext cx="3599247" cy="3599247"/>
        </a:xfrm>
        <a:prstGeom prst="circularArrow">
          <a:avLst>
            <a:gd name="adj1" fmla="val 4688"/>
            <a:gd name="adj2" fmla="val 299029"/>
            <a:gd name="adj3" fmla="val 2534456"/>
            <a:gd name="adj4" fmla="val 15822424"/>
            <a:gd name="adj5" fmla="val 5469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C977B7-6C9D-4A44-AC2A-91B17450B3F3}">
      <dsp:nvSpPr>
        <dsp:cNvPr id="0" name=""/>
        <dsp:cNvSpPr/>
      </dsp:nvSpPr>
      <dsp:spPr>
        <a:xfrm>
          <a:off x="842523" y="1179593"/>
          <a:ext cx="2615078" cy="2615078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3">
            <a:hueOff val="-8413219"/>
            <a:satOff val="-4326"/>
            <a:lumOff val="-1863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006960-EF98-4549-85AB-0FE9733C64B8}">
      <dsp:nvSpPr>
        <dsp:cNvPr id="0" name=""/>
        <dsp:cNvSpPr/>
      </dsp:nvSpPr>
      <dsp:spPr>
        <a:xfrm>
          <a:off x="1886639" y="-217666"/>
          <a:ext cx="2819581" cy="2819581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3">
            <a:hueOff val="-16826439"/>
            <a:satOff val="-8652"/>
            <a:lumOff val="-3725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627576-6B95-4CE0-9267-52726A8A7264}">
      <dsp:nvSpPr>
        <dsp:cNvPr id="0" name=""/>
        <dsp:cNvSpPr/>
      </dsp:nvSpPr>
      <dsp:spPr>
        <a:xfrm>
          <a:off x="1980219" y="1944215"/>
          <a:ext cx="2376264" cy="2376264"/>
        </a:xfrm>
        <a:prstGeom prst="gear9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Поток дохода</a:t>
          </a:r>
          <a:endParaRPr lang="ru-RU" sz="1600" kern="1200" dirty="0"/>
        </a:p>
      </dsp:txBody>
      <dsp:txXfrm>
        <a:off x="2457954" y="2500843"/>
        <a:ext cx="1420794" cy="1221449"/>
      </dsp:txXfrm>
    </dsp:sp>
    <dsp:sp modelId="{06F3965F-0C8B-477E-9922-8C0227C3C7E7}">
      <dsp:nvSpPr>
        <dsp:cNvPr id="0" name=""/>
        <dsp:cNvSpPr/>
      </dsp:nvSpPr>
      <dsp:spPr>
        <a:xfrm>
          <a:off x="459601" y="1309857"/>
          <a:ext cx="1900838" cy="1829308"/>
        </a:xfrm>
        <a:prstGeom prst="gear6">
          <a:avLst/>
        </a:prstGeom>
        <a:solidFill>
          <a:schemeClr val="accent3">
            <a:hueOff val="-8413219"/>
            <a:satOff val="-4326"/>
            <a:lumOff val="-1863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Скорости процессов</a:t>
          </a:r>
          <a:endParaRPr lang="ru-RU" sz="1000" kern="1200" dirty="0"/>
        </a:p>
      </dsp:txBody>
      <dsp:txXfrm>
        <a:off x="930532" y="1773174"/>
        <a:ext cx="958976" cy="902674"/>
      </dsp:txXfrm>
    </dsp:sp>
    <dsp:sp modelId="{13DBE3D6-A21B-4D18-B9E6-8D8225710D7D}">
      <dsp:nvSpPr>
        <dsp:cNvPr id="0" name=""/>
        <dsp:cNvSpPr/>
      </dsp:nvSpPr>
      <dsp:spPr>
        <a:xfrm rot="20700000">
          <a:off x="1565630" y="190277"/>
          <a:ext cx="1693275" cy="1693275"/>
        </a:xfrm>
        <a:prstGeom prst="gear6">
          <a:avLst/>
        </a:prstGeom>
        <a:solidFill>
          <a:schemeClr val="accent3">
            <a:hueOff val="-16826439"/>
            <a:satOff val="-8652"/>
            <a:lumOff val="-3725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50" kern="1200" dirty="0" smtClean="0"/>
            <a:t>Себестоимость</a:t>
          </a:r>
          <a:endParaRPr lang="ru-RU" sz="1050" kern="1200" dirty="0"/>
        </a:p>
      </dsp:txBody>
      <dsp:txXfrm rot="-20700000">
        <a:off x="1937015" y="561662"/>
        <a:ext cx="950505" cy="950505"/>
      </dsp:txXfrm>
    </dsp:sp>
    <dsp:sp modelId="{7584971B-3B41-457F-861D-8D631F24C41A}">
      <dsp:nvSpPr>
        <dsp:cNvPr id="0" name=""/>
        <dsp:cNvSpPr/>
      </dsp:nvSpPr>
      <dsp:spPr>
        <a:xfrm>
          <a:off x="2626403" y="3210204"/>
          <a:ext cx="75462" cy="174223"/>
        </a:xfrm>
        <a:prstGeom prst="circularArrow">
          <a:avLst>
            <a:gd name="adj1" fmla="val 4687"/>
            <a:gd name="adj2" fmla="val 299029"/>
            <a:gd name="adj3" fmla="val 2519149"/>
            <a:gd name="adj4" fmla="val 15854865"/>
            <a:gd name="adj5" fmla="val 5469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C977B7-6C9D-4A44-AC2A-91B17450B3F3}">
      <dsp:nvSpPr>
        <dsp:cNvPr id="0" name=""/>
        <dsp:cNvSpPr/>
      </dsp:nvSpPr>
      <dsp:spPr>
        <a:xfrm rot="11774768">
          <a:off x="-1058591" y="-204383"/>
          <a:ext cx="2209925" cy="2209925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3">
            <a:hueOff val="-8413219"/>
            <a:satOff val="-4326"/>
            <a:lumOff val="-1863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006960-EF98-4549-85AB-0FE9733C64B8}">
      <dsp:nvSpPr>
        <dsp:cNvPr id="0" name=""/>
        <dsp:cNvSpPr/>
      </dsp:nvSpPr>
      <dsp:spPr>
        <a:xfrm rot="8006705">
          <a:off x="-203077" y="-516347"/>
          <a:ext cx="4165847" cy="3896764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3">
            <a:hueOff val="-16826439"/>
            <a:satOff val="-8652"/>
            <a:lumOff val="-3725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0.28571</cdr:x>
      <cdr:y>0</cdr:y>
    </cdr:from>
    <cdr:to>
      <cdr:x>0.64865</cdr:x>
      <cdr:y>0.18825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2283682" y="0"/>
          <a:ext cx="2900893" cy="677761"/>
        </a:xfrm>
        <a:prstGeom xmlns:a="http://schemas.openxmlformats.org/drawingml/2006/main" prst="rect">
          <a:avLst/>
        </a:prstGeom>
      </cdr:spPr>
    </cdr:pic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75F9A23-149B-447E-A83C-0ECC669236BD}" type="datetimeFigureOut">
              <a:rPr lang="ru-RU"/>
              <a:pPr>
                <a:defRPr/>
              </a:pPr>
              <a:t>11.08.2016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A650C26-7868-4150-86A5-F8255ECDE18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59643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126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C44B026-41CC-440E-8F95-E65BE662E494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71C1F43-94B2-4326-A65E-C38000423774}" type="datetimeFigureOut">
              <a:rPr lang="ru-RU" smtClean="0"/>
              <a:pPr>
                <a:defRPr/>
              </a:pPr>
              <a:t>11.08.2016</a:t>
            </a:fld>
            <a:endParaRPr lang="ru-RU" dirty="0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FEAD69E-878E-4497-BF93-52C2D475FD7A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42E79B2-0F91-4759-8B31-6A1167B8BD10}" type="datetimeFigureOut">
              <a:rPr lang="ru-RU" smtClean="0"/>
              <a:pPr>
                <a:defRPr/>
              </a:pPr>
              <a:t>11.08.2016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ED92D1D-51E8-4BFF-9AD8-AEDF230EF64A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B31779D-F33C-4051-B116-D27CE4327487}" type="datetimeFigureOut">
              <a:rPr lang="ru-RU" smtClean="0"/>
              <a:pPr>
                <a:defRPr/>
              </a:pPr>
              <a:t>11.08.2016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32B7653-2DB9-4AC7-BD2B-55C17EB0383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36E08EA-0050-41A5-A89E-0907983DD4E5}" type="datetimeFigureOut">
              <a:rPr lang="ru-RU" smtClean="0"/>
              <a:pPr>
                <a:defRPr/>
              </a:pPr>
              <a:t>11.08.2016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73B5113-63DC-41D2-BD56-D1C51B5B3AFA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2E79B06-3E0C-431A-A405-1316B3840BD9}" type="datetimeFigureOut">
              <a:rPr lang="ru-RU" smtClean="0"/>
              <a:pPr>
                <a:defRPr/>
              </a:pPr>
              <a:t>11.08.2016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36A8FE9-8243-4E64-BA86-3EBF99E5BDEB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47694B6-D2B7-4C17-A81F-712FBE4E1FCE}" type="datetimeFigureOut">
              <a:rPr lang="ru-RU" smtClean="0"/>
              <a:pPr>
                <a:defRPr/>
              </a:pPr>
              <a:t>11.08.2016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39FC4CF-77CC-484A-93A0-7408201F7F52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206E8D1-4949-423D-825A-8C11FB5A081D}" type="datetimeFigureOut">
              <a:rPr lang="ru-RU" smtClean="0"/>
              <a:pPr>
                <a:defRPr/>
              </a:pPr>
              <a:t>11.08.2016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83D92FF-782E-452E-B8E0-D7736AA29028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B003D13-93AB-4A58-AF02-59D0E694B70E}" type="datetimeFigureOut">
              <a:rPr lang="ru-RU" smtClean="0"/>
              <a:pPr>
                <a:defRPr/>
              </a:pPr>
              <a:t>11.08.2016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DE9F5CD-5F3C-405F-904C-49C5CB3E141B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55C3421-37F2-4B1B-90D1-E5E81A4637A7}" type="datetimeFigureOut">
              <a:rPr lang="ru-RU" smtClean="0"/>
              <a:pPr>
                <a:defRPr/>
              </a:pPr>
              <a:t>11.08.2016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8BEAD53-22D1-477F-836D-30096E89E3B7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BE74F42-3589-422A-A6DC-B8409C637907}" type="datetimeFigureOut">
              <a:rPr lang="ru-RU" smtClean="0"/>
              <a:pPr>
                <a:defRPr/>
              </a:pPr>
              <a:t>11.08.2016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F441A36-F9B1-47F3-BCF2-8481297C70F1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2F0B239-AB99-48BC-949D-1B106E50E4DE}" type="datetimeFigureOut">
              <a:rPr lang="ru-RU" smtClean="0"/>
              <a:pPr>
                <a:defRPr/>
              </a:pPr>
              <a:t>11.08.2016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2774CCF-693C-4F88-AAF6-E74D0429E420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fld id="{CE9ED3B3-5144-4DD9-997E-610FF5003EFB}" type="datetimeFigureOut">
              <a:rPr lang="ru-RU" smtClean="0"/>
              <a:pPr>
                <a:defRPr/>
              </a:pPr>
              <a:t>11.08.2016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D85B9467-B606-4FA5-95FA-3DAB52498ED4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-190128" y="-339419"/>
            <a:ext cx="9524257" cy="7536839"/>
          </a:xfrm>
          <a:prstGeom prst="roundRect">
            <a:avLst>
              <a:gd name="adj" fmla="val 8594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051" name="Rectangle 2"/>
          <p:cNvSpPr>
            <a:spLocks noChangeArrowheads="1"/>
          </p:cNvSpPr>
          <p:nvPr/>
        </p:nvSpPr>
        <p:spPr bwMode="auto">
          <a:xfrm flipH="1">
            <a:off x="153988" y="142875"/>
            <a:ext cx="2994025" cy="1095375"/>
          </a:xfrm>
          <a:prstGeom prst="rect">
            <a:avLst/>
          </a:prstGeom>
          <a:gradFill rotWithShape="0">
            <a:gsLst>
              <a:gs pos="0">
                <a:srgbClr val="DDD8C2"/>
              </a:gs>
              <a:gs pos="100000">
                <a:srgbClr val="CCC0D9"/>
              </a:gs>
            </a:gsLst>
            <a:lin ang="5400000" scaled="1"/>
          </a:gradFill>
          <a:ln w="12700">
            <a:solidFill>
              <a:srgbClr val="7F7F7F"/>
            </a:solidFill>
            <a:miter lim="800000"/>
            <a:headEnd/>
            <a:tailEnd/>
          </a:ln>
          <a:effectLst>
            <a:outerShdw dist="28398" dir="3806097" algn="ctr" rotWithShape="0">
              <a:srgbClr val="3F3151">
                <a:alpha val="50000"/>
              </a:srgbClr>
            </a:outerShdw>
          </a:effectLst>
        </p:spPr>
        <p:txBody>
          <a:bodyPr lIns="274320" tIns="274320" rIns="274320" bIns="27432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3600" dirty="0" smtClean="0">
                <a:solidFill>
                  <a:srgbClr val="403152"/>
                </a:solidFill>
                <a:latin typeface="Calibri" pitchFamily="34" charset="0"/>
              </a:rPr>
              <a:t>август 201</a:t>
            </a:r>
            <a:r>
              <a:rPr lang="en-US" altLang="ru-RU" sz="3600" dirty="0" smtClean="0">
                <a:solidFill>
                  <a:srgbClr val="403152"/>
                </a:solidFill>
                <a:latin typeface="Calibri" pitchFamily="34" charset="0"/>
              </a:rPr>
              <a:t>6</a:t>
            </a:r>
            <a:endParaRPr lang="ru-RU" altLang="ru-RU" dirty="0"/>
          </a:p>
        </p:txBody>
      </p:sp>
      <p:sp>
        <p:nvSpPr>
          <p:cNvPr id="2052" name="Rectangle 3"/>
          <p:cNvSpPr>
            <a:spLocks noChangeArrowheads="1"/>
          </p:cNvSpPr>
          <p:nvPr/>
        </p:nvSpPr>
        <p:spPr bwMode="auto">
          <a:xfrm flipH="1">
            <a:off x="2195736" y="1885950"/>
            <a:ext cx="6948264" cy="1743075"/>
          </a:xfrm>
          <a:prstGeom prst="rect">
            <a:avLst/>
          </a:prstGeom>
          <a:gradFill rotWithShape="0">
            <a:gsLst>
              <a:gs pos="0">
                <a:srgbClr val="DDD8C2"/>
              </a:gs>
              <a:gs pos="100000">
                <a:srgbClr val="CCC0D9"/>
              </a:gs>
            </a:gsLst>
            <a:lin ang="5400000" scaled="1"/>
          </a:gradFill>
          <a:ln w="12700">
            <a:solidFill>
              <a:srgbClr val="7F7F7F"/>
            </a:solidFill>
            <a:miter lim="800000"/>
            <a:headEnd/>
            <a:tailEnd/>
          </a:ln>
          <a:effectLst>
            <a:outerShdw dist="28398" dir="3806097" algn="ctr" rotWithShape="0">
              <a:srgbClr val="3F3151">
                <a:alpha val="50000"/>
              </a:srgbClr>
            </a:outerShdw>
          </a:effectLst>
        </p:spPr>
        <p:txBody>
          <a:bodyPr lIns="274320" tIns="274320" rIns="274320" bIns="27432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Aft>
                <a:spcPts val="1000"/>
              </a:spcAft>
            </a:pPr>
            <a:r>
              <a:rPr lang="ru-RU" sz="2800" dirty="0" smtClean="0">
                <a:solidFill>
                  <a:srgbClr val="403152"/>
                </a:solidFill>
                <a:latin typeface="Bookman Old Style" pitchFamily="18" charset="0"/>
              </a:rPr>
              <a:t>«</a:t>
            </a:r>
            <a:r>
              <a:rPr lang="ru-RU" sz="2800" dirty="0" smtClean="0"/>
              <a:t>Кризис-2015/16: </a:t>
            </a:r>
            <a:r>
              <a:rPr lang="ru-RU" sz="2800" dirty="0"/>
              <a:t>ответы девелоперов</a:t>
            </a:r>
            <a:r>
              <a:rPr lang="ru-RU" sz="2800" dirty="0" smtClean="0">
                <a:solidFill>
                  <a:srgbClr val="403152"/>
                </a:solidFill>
                <a:latin typeface="Bookman Old Style" pitchFamily="18" charset="0"/>
              </a:rPr>
              <a:t>»</a:t>
            </a:r>
            <a:endParaRPr lang="ru-RU" altLang="ru-RU" sz="2800" dirty="0">
              <a:solidFill>
                <a:srgbClr val="403152"/>
              </a:solidFill>
              <a:latin typeface="Bookman Old Style" pitchFamily="18" charset="0"/>
            </a:endParaRPr>
          </a:p>
        </p:txBody>
      </p:sp>
      <p:sp>
        <p:nvSpPr>
          <p:cNvPr id="2053" name="Rectangle 4"/>
          <p:cNvSpPr>
            <a:spLocks noChangeArrowheads="1"/>
          </p:cNvSpPr>
          <p:nvPr/>
        </p:nvSpPr>
        <p:spPr bwMode="auto">
          <a:xfrm flipH="1">
            <a:off x="96838" y="4514850"/>
            <a:ext cx="5160962" cy="1343025"/>
          </a:xfrm>
          <a:prstGeom prst="rect">
            <a:avLst/>
          </a:prstGeom>
          <a:gradFill rotWithShape="0">
            <a:gsLst>
              <a:gs pos="0">
                <a:srgbClr val="DDD8C2"/>
              </a:gs>
              <a:gs pos="100000">
                <a:srgbClr val="CCC0D9"/>
              </a:gs>
            </a:gsLst>
            <a:lin ang="5400000" scaled="1"/>
          </a:gradFill>
          <a:ln w="12700">
            <a:solidFill>
              <a:srgbClr val="B2A1C7"/>
            </a:solidFill>
            <a:miter lim="800000"/>
            <a:headEnd/>
            <a:tailEnd/>
          </a:ln>
          <a:effectLst>
            <a:outerShdw dist="28398" dir="3806097" algn="ctr" rotWithShape="0">
              <a:srgbClr val="3F3151">
                <a:alpha val="50000"/>
              </a:srgbClr>
            </a:outerShdw>
          </a:effectLst>
        </p:spPr>
        <p:txBody>
          <a:bodyPr lIns="274320" tIns="274320" rIns="274320" bIns="27432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ru-RU" sz="1600" b="1" dirty="0"/>
              <a:t>к.ф.-м.н. </a:t>
            </a:r>
            <a:r>
              <a:rPr lang="ru-RU" sz="1600" b="1" i="1" dirty="0"/>
              <a:t>Юрий Кочетков</a:t>
            </a:r>
            <a:r>
              <a:rPr lang="ru-RU" sz="1600" b="1" dirty="0"/>
              <a:t>, </a:t>
            </a:r>
            <a:endParaRPr lang="ru-RU" sz="1600" b="1" dirty="0" smtClean="0"/>
          </a:p>
          <a:p>
            <a:pPr algn="just" eaLnBrk="1" hangingPunct="1"/>
            <a:r>
              <a:rPr lang="ru-RU" sz="1600" b="1" dirty="0" smtClean="0"/>
              <a:t>начальник </a:t>
            </a:r>
            <a:r>
              <a:rPr lang="ru-RU" sz="1600" b="1" dirty="0"/>
              <a:t>отдела маркетинга «ИСК ФОРТ»</a:t>
            </a:r>
            <a:endParaRPr lang="ru-RU" alt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"/>
          <p:cNvSpPr txBox="1">
            <a:spLocks/>
          </p:cNvSpPr>
          <p:nvPr/>
        </p:nvSpPr>
        <p:spPr>
          <a:xfrm>
            <a:off x="1115616" y="44574"/>
            <a:ext cx="7463547" cy="724942"/>
          </a:xfrm>
          <a:prstGeom prst="rect">
            <a:avLst/>
          </a:prstGeom>
        </p:spPr>
        <p:txBody>
          <a:bodyPr anchor="b">
            <a:normAutofit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endParaRPr lang="ru-RU"/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1198736" y="49436"/>
            <a:ext cx="7463547" cy="720080"/>
          </a:xfrm>
          <a:prstGeom prst="rect">
            <a:avLst/>
          </a:prstGeom>
        </p:spPr>
        <p:txBody>
          <a:bodyPr anchor="b">
            <a:normAutofit fontScale="850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dirty="0" smtClean="0"/>
              <a:t>В какие щели утекает доходность?</a:t>
            </a:r>
            <a:endParaRPr lang="en-US" dirty="0" smtClean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CB7CA-E853-4585-B1EA-388FBB2C12B8}" type="slidenum">
              <a:rPr lang="ru-RU" smtClean="0"/>
              <a:t>10</a:t>
            </a:fld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427009" y="980728"/>
            <a:ext cx="684076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ru-RU" dirty="0" smtClean="0">
                <a:latin typeface="Calibri" pitchFamily="34" charset="0"/>
                <a:cs typeface="Calibri" pitchFamily="34" charset="0"/>
              </a:rPr>
              <a:t>Плохой менеджмент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ru-RU" dirty="0" smtClean="0">
                <a:latin typeface="Calibri" pitchFamily="34" charset="0"/>
                <a:cs typeface="Calibri" pitchFamily="34" charset="0"/>
              </a:rPr>
              <a:t>Неверная концепция проекта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ru-RU" dirty="0" smtClean="0">
                <a:latin typeface="Calibri" pitchFamily="34" charset="0"/>
                <a:cs typeface="Calibri" pitchFamily="34" charset="0"/>
              </a:rPr>
              <a:t>Завышенная себестоимость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ru-RU" dirty="0" smtClean="0">
                <a:latin typeface="Calibri" pitchFamily="34" charset="0"/>
                <a:cs typeface="Calibri" pitchFamily="34" charset="0"/>
              </a:rPr>
              <a:t>«Кривые» бизнес-процессы ( организация производства)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ru-RU" dirty="0" smtClean="0">
                <a:latin typeface="Calibri" pitchFamily="34" charset="0"/>
                <a:cs typeface="Calibri" pitchFamily="34" charset="0"/>
              </a:rPr>
              <a:t>Много импортных составляющих и оборудования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ru-RU" dirty="0" smtClean="0">
                <a:latin typeface="Calibri" pitchFamily="34" charset="0"/>
                <a:cs typeface="Calibri" pitchFamily="34" charset="0"/>
              </a:rPr>
              <a:t>Дорогое и медленное продвижение проекта по стадиям</a:t>
            </a:r>
          </a:p>
          <a:p>
            <a:pPr marL="342900" indent="-342900">
              <a:buFont typeface="+mj-lt"/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206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"/>
          <p:cNvSpPr txBox="1">
            <a:spLocks/>
          </p:cNvSpPr>
          <p:nvPr/>
        </p:nvSpPr>
        <p:spPr>
          <a:xfrm>
            <a:off x="1115616" y="44574"/>
            <a:ext cx="7463547" cy="724942"/>
          </a:xfrm>
          <a:prstGeom prst="rect">
            <a:avLst/>
          </a:prstGeom>
        </p:spPr>
        <p:txBody>
          <a:bodyPr anchor="b">
            <a:normAutofit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endParaRPr lang="ru-RU"/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1198736" y="49436"/>
            <a:ext cx="7463547" cy="720080"/>
          </a:xfrm>
          <a:prstGeom prst="rect">
            <a:avLst/>
          </a:prstGeom>
        </p:spPr>
        <p:txBody>
          <a:bodyPr anchor="b">
            <a:normAutofit fontScale="700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dirty="0" smtClean="0"/>
              <a:t>Высокие технологии (опыт 2006-2016гг.)</a:t>
            </a:r>
            <a:endParaRPr lang="en-US" dirty="0" smtClean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CB7CA-E853-4585-B1EA-388FBB2C12B8}" type="slidenum">
              <a:rPr lang="ru-RU" smtClean="0"/>
              <a:t>11</a:t>
            </a:fld>
            <a:endParaRPr lang="ru-RU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1592869"/>
              </p:ext>
            </p:extLst>
          </p:nvPr>
        </p:nvGraphicFramePr>
        <p:xfrm>
          <a:off x="1259632" y="1556792"/>
          <a:ext cx="7560840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0440"/>
                <a:gridCol w="3600400"/>
              </a:tblGrid>
              <a:tr h="401187">
                <a:tc>
                  <a:txBody>
                    <a:bodyPr/>
                    <a:lstStyle/>
                    <a:p>
                      <a:r>
                        <a:rPr kumimoji="0" lang="ru-RU" sz="2000" b="1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«Умный дом»</a:t>
                      </a:r>
                      <a:endParaRPr kumimoji="0" lang="ru-RU" sz="2000" b="1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разочарование</a:t>
                      </a:r>
                      <a:endParaRPr kumimoji="0" lang="en-US" sz="2000" b="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kumimoji="0" lang="ru-RU" sz="2000" b="0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01187">
                <a:tc>
                  <a:txBody>
                    <a:bodyPr/>
                    <a:lstStyle/>
                    <a:p>
                      <a:r>
                        <a:rPr kumimoji="0" lang="ru-RU" sz="2000" b="1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Энергосбережение</a:t>
                      </a:r>
                      <a:endParaRPr kumimoji="0" lang="ru-RU" sz="2000" b="1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Неинтересно</a:t>
                      </a:r>
                      <a:endParaRPr kumimoji="0" lang="en-US" sz="20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kumimoji="0" lang="ru-RU" sz="2000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01187">
                <a:tc>
                  <a:txBody>
                    <a:bodyPr/>
                    <a:lstStyle/>
                    <a:p>
                      <a:r>
                        <a:rPr kumimoji="0" lang="ru-RU" sz="2000" b="1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«Зелёное» строительство</a:t>
                      </a:r>
                      <a:endParaRPr kumimoji="0" lang="ru-RU" sz="2000" b="1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Низкий интерес</a:t>
                      </a:r>
                      <a:endParaRPr kumimoji="0" lang="en-US" sz="20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kumimoji="0" lang="ru-RU" sz="2000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01187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Calibri" pitchFamily="34" charset="0"/>
                          <a:cs typeface="Calibri" pitchFamily="34" charset="0"/>
                        </a:rPr>
                        <a:t>Новый урбанизм</a:t>
                      </a:r>
                      <a:endParaRPr kumimoji="0" lang="ru-RU" sz="2000" b="1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Ограниченный интерес</a:t>
                      </a:r>
                      <a:endParaRPr kumimoji="0" lang="en-US" sz="2000" i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kumimoji="0" lang="ru-RU" sz="2000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699508">
                <a:tc>
                  <a:txBody>
                    <a:bodyPr/>
                    <a:lstStyle/>
                    <a:p>
                      <a:r>
                        <a:rPr kumimoji="0" lang="en-US" sz="2000" b="1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Fee-development</a:t>
                      </a:r>
                      <a:endParaRPr kumimoji="0" lang="ru-RU" sz="2000" b="1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i="1" dirty="0" smtClean="0"/>
                        <a:t>Рост интереса на волне кризиса</a:t>
                      </a:r>
                      <a:endParaRPr kumimoji="0" lang="ru-RU" sz="2000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502524">
                <a:tc>
                  <a:txBody>
                    <a:bodyPr/>
                    <a:lstStyle/>
                    <a:p>
                      <a:r>
                        <a:rPr kumimoji="0" lang="en-US" sz="2000" b="1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Building Information Modeling (BIM)</a:t>
                      </a:r>
                      <a:endParaRPr kumimoji="0" lang="ru-RU" sz="2000" b="1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Пристальное внимание</a:t>
                      </a:r>
                      <a:endParaRPr kumimoji="0" lang="ru-RU" sz="2000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1735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"/>
          <p:cNvSpPr txBox="1">
            <a:spLocks/>
          </p:cNvSpPr>
          <p:nvPr/>
        </p:nvSpPr>
        <p:spPr>
          <a:xfrm>
            <a:off x="1115616" y="44574"/>
            <a:ext cx="7463547" cy="724942"/>
          </a:xfrm>
          <a:prstGeom prst="rect">
            <a:avLst/>
          </a:prstGeom>
        </p:spPr>
        <p:txBody>
          <a:bodyPr anchor="b">
            <a:normAutofit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endParaRPr lang="ru-RU"/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1198736" y="49436"/>
            <a:ext cx="7463547" cy="720080"/>
          </a:xfrm>
          <a:prstGeom prst="rect">
            <a:avLst/>
          </a:prstGeom>
        </p:spPr>
        <p:txBody>
          <a:bodyPr anchor="b">
            <a:normAutofit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dirty="0" smtClean="0"/>
              <a:t>Опыт-2008/9 и опыт-2015/16</a:t>
            </a:r>
            <a:endParaRPr lang="en-US" dirty="0" smtClean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CB7CA-E853-4585-B1EA-388FBB2C12B8}" type="slidenum">
              <a:rPr lang="ru-RU" smtClean="0"/>
              <a:t>12</a:t>
            </a:fld>
            <a:endParaRPr lang="ru-RU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9080704"/>
              </p:ext>
            </p:extLst>
          </p:nvPr>
        </p:nvGraphicFramePr>
        <p:xfrm>
          <a:off x="1198736" y="1052736"/>
          <a:ext cx="7560841" cy="47741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  <a:gridCol w="3325870"/>
                <a:gridCol w="2362763"/>
              </a:tblGrid>
              <a:tr h="401187">
                <a:tc>
                  <a:txBody>
                    <a:bodyPr/>
                    <a:lstStyle/>
                    <a:p>
                      <a:endParaRPr kumimoji="0" lang="ru-RU" sz="1200" b="1" i="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b="1" i="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Идеи - 2008/9</a:t>
                      </a:r>
                      <a:endParaRPr kumimoji="0" lang="ru-RU" sz="1200" b="1" i="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b="1" i="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Идеи - 2015/16</a:t>
                      </a:r>
                      <a:endParaRPr kumimoji="0" lang="ru-RU" sz="1200" b="1" i="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401187">
                <a:tc rowSpan="2">
                  <a:txBody>
                    <a:bodyPr/>
                    <a:lstStyle/>
                    <a:p>
                      <a:pPr algn="ctr"/>
                      <a:endParaRPr kumimoji="0" lang="ru-RU" sz="1200" b="1" kern="1200" dirty="0" smtClean="0">
                        <a:solidFill>
                          <a:schemeClr val="bg2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  <a:p>
                      <a:pPr algn="ctr"/>
                      <a:r>
                        <a:rPr kumimoji="0" lang="ru-RU" sz="1200" b="1" kern="1200" dirty="0" smtClean="0">
                          <a:solidFill>
                            <a:schemeClr val="bg2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Себестоимость</a:t>
                      </a:r>
                      <a:endParaRPr kumimoji="0" lang="ru-RU" sz="1200" b="1" kern="1200" dirty="0">
                        <a:solidFill>
                          <a:schemeClr val="bg2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Сокращение персонала и сторонних издержек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i="0" kern="1200" dirty="0" err="1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Импортозамещение</a:t>
                      </a:r>
                      <a:endParaRPr kumimoji="0" lang="ru-RU" sz="1200" i="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401187">
                <a:tc vMerge="1">
                  <a:txBody>
                    <a:bodyPr/>
                    <a:lstStyle/>
                    <a:p>
                      <a:endParaRPr kumimoji="0" lang="ru-RU" sz="1200" b="1" kern="1200" dirty="0">
                        <a:solidFill>
                          <a:schemeClr val="bg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«Упрощение» строительства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200" i="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555492">
                <a:tc rowSpan="2">
                  <a:txBody>
                    <a:bodyPr/>
                    <a:lstStyle/>
                    <a:p>
                      <a:pPr algn="ctr"/>
                      <a:endParaRPr kumimoji="0" lang="ru-RU" sz="1200" b="1" kern="1200" dirty="0" smtClean="0">
                        <a:solidFill>
                          <a:schemeClr val="bg2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  <a:p>
                      <a:pPr algn="ctr"/>
                      <a:endParaRPr kumimoji="0" lang="ru-RU" sz="1200" b="1" kern="1200" dirty="0" smtClean="0">
                        <a:solidFill>
                          <a:schemeClr val="bg2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  <a:p>
                      <a:pPr algn="ctr"/>
                      <a:r>
                        <a:rPr kumimoji="0" lang="ru-RU" sz="1200" b="1" kern="1200" dirty="0" smtClean="0">
                          <a:solidFill>
                            <a:schemeClr val="bg2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Ускорение процессов</a:t>
                      </a:r>
                      <a:endParaRPr kumimoji="0" lang="ru-RU" sz="1200" b="1" kern="1200" dirty="0">
                        <a:solidFill>
                          <a:schemeClr val="bg2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Замена «монолитов» на «панель», коттеджных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посёлков на УБП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200" i="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BIM-</a:t>
                      </a:r>
                      <a:r>
                        <a:rPr kumimoji="0" lang="ru-RU" sz="1200" i="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технологии</a:t>
                      </a:r>
                      <a:endParaRPr kumimoji="0" lang="ru-RU" sz="1200" i="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502524">
                <a:tc vMerge="1">
                  <a:txBody>
                    <a:bodyPr/>
                    <a:lstStyle/>
                    <a:p>
                      <a:endParaRPr kumimoji="0" lang="ru-RU" sz="1200" b="1" kern="1200" dirty="0">
                        <a:solidFill>
                          <a:schemeClr val="bg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Апартаментная революция</a:t>
                      </a:r>
                    </a:p>
                    <a:p>
                      <a:pPr algn="ctr"/>
                      <a:endParaRPr kumimoji="0" lang="ru-RU" sz="120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200" i="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502524">
                <a:tc rowSpan="4">
                  <a:txBody>
                    <a:bodyPr/>
                    <a:lstStyle/>
                    <a:p>
                      <a:pPr algn="ctr"/>
                      <a:endParaRPr kumimoji="0" lang="ru-RU" sz="1200" b="1" kern="1200" dirty="0" smtClean="0">
                        <a:solidFill>
                          <a:schemeClr val="bg2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  <a:p>
                      <a:pPr algn="ctr"/>
                      <a:endParaRPr kumimoji="0" lang="ru-RU" sz="1200" b="1" kern="1200" dirty="0" smtClean="0">
                        <a:solidFill>
                          <a:schemeClr val="bg2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  <a:p>
                      <a:pPr algn="ctr"/>
                      <a:endParaRPr kumimoji="0" lang="ru-RU" sz="1200" b="1" kern="1200" dirty="0" smtClean="0">
                        <a:solidFill>
                          <a:schemeClr val="bg2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  <a:p>
                      <a:pPr algn="ctr"/>
                      <a:endParaRPr kumimoji="0" lang="ru-RU" sz="1200" b="1" kern="1200" dirty="0" smtClean="0">
                        <a:solidFill>
                          <a:schemeClr val="bg2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  <a:p>
                      <a:pPr algn="ctr"/>
                      <a:r>
                        <a:rPr kumimoji="0" lang="ru-RU" sz="1200" b="1" kern="1200" dirty="0" smtClean="0">
                          <a:solidFill>
                            <a:schemeClr val="bg2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Продукт</a:t>
                      </a:r>
                      <a:endParaRPr kumimoji="0" lang="ru-RU" sz="1200" b="1" kern="1200" dirty="0">
                        <a:solidFill>
                          <a:schemeClr val="bg2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Упрощение продукта при улучшении «обёртки»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i="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Разнообразие ассортимента</a:t>
                      </a:r>
                      <a:endParaRPr kumimoji="0" lang="ru-RU" sz="1200" i="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502524">
                <a:tc vMerge="1">
                  <a:txBody>
                    <a:bodyPr/>
                    <a:lstStyle/>
                    <a:p>
                      <a:endParaRPr kumimoji="0" lang="ru-RU" sz="1200" b="1" kern="1200" dirty="0">
                        <a:solidFill>
                          <a:schemeClr val="bg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Новый урбанизм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i="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Квартиры для «пиджака» </a:t>
                      </a:r>
                      <a:endParaRPr kumimoji="0" lang="ru-RU" sz="1200" i="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502524">
                <a:tc vMerge="1">
                  <a:txBody>
                    <a:bodyPr/>
                    <a:lstStyle/>
                    <a:p>
                      <a:endParaRPr kumimoji="0" lang="ru-RU" sz="1200" b="1" kern="1200" dirty="0">
                        <a:solidFill>
                          <a:schemeClr val="bg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Миграция «эконома» в Подмосковье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i="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Возврат «большой стройки» в Москву</a:t>
                      </a:r>
                      <a:endParaRPr kumimoji="0" lang="ru-RU" sz="1200" i="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502524">
                <a:tc vMerge="1">
                  <a:txBody>
                    <a:bodyPr/>
                    <a:lstStyle/>
                    <a:p>
                      <a:endParaRPr kumimoji="0" lang="ru-RU" sz="1200" b="1" kern="1200" dirty="0">
                        <a:solidFill>
                          <a:schemeClr val="bg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Квартиры с отделкой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i="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Отказ от отделки</a:t>
                      </a:r>
                      <a:endParaRPr kumimoji="0" lang="ru-RU" sz="1200" i="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502524"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b="1" kern="1200" dirty="0" smtClean="0">
                          <a:solidFill>
                            <a:schemeClr val="bg2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Поток дохода</a:t>
                      </a:r>
                      <a:endParaRPr kumimoji="0" lang="ru-RU" sz="1200" b="1" kern="1200" dirty="0">
                        <a:solidFill>
                          <a:schemeClr val="bg2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b="1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</a:t>
                      </a:r>
                      <a:endParaRPr kumimoji="0" lang="ru-RU" sz="1200" b="1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i="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Длительные рассрочки/субсидии</a:t>
                      </a:r>
                      <a:endParaRPr kumimoji="0" lang="ru-RU" sz="1200" i="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977706" y="5949280"/>
            <a:ext cx="5739363" cy="523220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Что придумали девелоперы для преодоления кризисной ситуации: сравнение опыта предыдущего кризиса и нынешнего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841857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2523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А с ценой всё просто??</a:t>
            </a:r>
            <a:r>
              <a:rPr lang="en-US" dirty="0" smtClean="0"/>
              <a:t> (</a:t>
            </a:r>
            <a:r>
              <a:rPr lang="ru-RU" dirty="0" smtClean="0"/>
              <a:t>авг.2016)</a:t>
            </a:r>
            <a:endParaRPr lang="ru-RU" dirty="0"/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547180"/>
              </p:ext>
            </p:extLst>
          </p:nvPr>
        </p:nvGraphicFramePr>
        <p:xfrm>
          <a:off x="1117229" y="1484784"/>
          <a:ext cx="7992888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7" name="Прямая со стрелкой 6"/>
          <p:cNvCxnSpPr/>
          <p:nvPr/>
        </p:nvCxnSpPr>
        <p:spPr>
          <a:xfrm>
            <a:off x="7308304" y="2852935"/>
            <a:ext cx="0" cy="151293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259632" y="5157192"/>
            <a:ext cx="2914204" cy="954107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2015г. стал на вторичном рынке </a:t>
            </a:r>
            <a:r>
              <a:rPr lang="ru-RU" sz="1400" dirty="0" err="1" smtClean="0"/>
              <a:t>г.Москва</a:t>
            </a:r>
            <a:r>
              <a:rPr lang="ru-RU" sz="1400" dirty="0" smtClean="0"/>
              <a:t> годом непрерывного падения реальных цен (т.е. очищенных от инфляции)</a:t>
            </a:r>
            <a:endParaRPr lang="ru-RU" sz="1400" dirty="0"/>
          </a:p>
        </p:txBody>
      </p:sp>
      <p:sp>
        <p:nvSpPr>
          <p:cNvPr id="3" name="TextBox 2"/>
          <p:cNvSpPr txBox="1"/>
          <p:nvPr/>
        </p:nvSpPr>
        <p:spPr>
          <a:xfrm>
            <a:off x="6156176" y="2996952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Перелом ценового тренда</a:t>
            </a:r>
            <a:endParaRPr lang="ru-RU" sz="1600" dirty="0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7878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1223120" y="1268760"/>
            <a:ext cx="7920880" cy="5400600"/>
            <a:chOff x="971600" y="620688"/>
            <a:chExt cx="7920880" cy="5400600"/>
          </a:xfrm>
        </p:grpSpPr>
        <p:graphicFrame>
          <p:nvGraphicFramePr>
            <p:cNvPr id="4" name="Схема 3"/>
            <p:cNvGraphicFramePr/>
            <p:nvPr>
              <p:extLst>
                <p:ext uri="{D42A27DB-BD31-4B8C-83A1-F6EECF244321}">
                  <p14:modId xmlns:p14="http://schemas.microsoft.com/office/powerpoint/2010/main" val="630777505"/>
                </p:ext>
              </p:extLst>
            </p:nvPr>
          </p:nvGraphicFramePr>
          <p:xfrm>
            <a:off x="971600" y="620688"/>
            <a:ext cx="7920880" cy="540060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5" name="Скругленный прямоугольник 4"/>
            <p:cNvSpPr/>
            <p:nvPr/>
          </p:nvSpPr>
          <p:spPr>
            <a:xfrm>
              <a:off x="5400092" y="1680632"/>
              <a:ext cx="1296144" cy="504056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b="1" smtClean="0">
                  <a:solidFill>
                    <a:srgbClr val="C00000"/>
                  </a:solidFill>
                </a:rPr>
                <a:t>ГКЧП</a:t>
              </a:r>
              <a:endParaRPr lang="ru-RU" sz="1400" b="1">
                <a:solidFill>
                  <a:srgbClr val="C00000"/>
                </a:solidFill>
              </a:endParaRP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5508104" y="3717032"/>
              <a:ext cx="1080120" cy="504056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b="1" smtClean="0">
                  <a:solidFill>
                    <a:srgbClr val="C00000"/>
                  </a:solidFill>
                </a:rPr>
                <a:t>Дефолт</a:t>
              </a:r>
              <a:endParaRPr lang="ru-RU" sz="1400" b="1">
                <a:solidFill>
                  <a:srgbClr val="C00000"/>
                </a:solidFill>
              </a:endParaRP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3347864" y="3717032"/>
              <a:ext cx="1152128" cy="504056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b="1" smtClean="0">
                  <a:solidFill>
                    <a:srgbClr val="C00000"/>
                  </a:solidFill>
                </a:rPr>
                <a:t>Кризис</a:t>
              </a:r>
              <a:r>
                <a:rPr lang="en-US" sz="1400" smtClean="0">
                  <a:solidFill>
                    <a:srgbClr val="C00000"/>
                  </a:solidFill>
                </a:rPr>
                <a:t>-08</a:t>
              </a:r>
              <a:endParaRPr lang="ru-RU" sz="1400">
                <a:solidFill>
                  <a:srgbClr val="C00000"/>
                </a:solidFill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3347864" y="1680632"/>
              <a:ext cx="1152128" cy="504056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b="1" smtClean="0">
                  <a:solidFill>
                    <a:srgbClr val="C00000"/>
                  </a:solidFill>
                </a:rPr>
                <a:t>Кризис-?</a:t>
              </a:r>
              <a:endParaRPr lang="ru-RU" sz="1400" b="1">
                <a:solidFill>
                  <a:srgbClr val="C00000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696236" y="2348880"/>
              <a:ext cx="7380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>
                  <a:solidFill>
                    <a:schemeClr val="accent5">
                      <a:lumMod val="75000"/>
                    </a:schemeClr>
                  </a:solidFill>
                </a:rPr>
                <a:t>7 </a:t>
              </a:r>
              <a:r>
                <a:rPr lang="ru-RU" smtClean="0">
                  <a:solidFill>
                    <a:schemeClr val="accent5">
                      <a:lumMod val="75000"/>
                    </a:schemeClr>
                  </a:solidFill>
                </a:rPr>
                <a:t>лет</a:t>
              </a:r>
              <a:endParaRPr lang="ru-RU">
                <a:solidFill>
                  <a:schemeClr val="accent5">
                    <a:lumMod val="75000"/>
                  </a:schemeClr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847694" y="4653136"/>
              <a:ext cx="8429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>
                  <a:solidFill>
                    <a:schemeClr val="accent5">
                      <a:lumMod val="75000"/>
                    </a:schemeClr>
                  </a:solidFill>
                </a:rPr>
                <a:t>4 </a:t>
              </a:r>
              <a:r>
                <a:rPr lang="ru-RU" smtClean="0">
                  <a:solidFill>
                    <a:schemeClr val="accent5">
                      <a:lumMod val="75000"/>
                    </a:schemeClr>
                  </a:solidFill>
                </a:rPr>
                <a:t>года</a:t>
              </a:r>
              <a:endParaRPr lang="ru-RU">
                <a:solidFill>
                  <a:schemeClr val="accent5">
                    <a:lumMod val="75000"/>
                  </a:schemeClr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275856" y="4725144"/>
              <a:ext cx="7380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>
                  <a:solidFill>
                    <a:schemeClr val="accent5">
                      <a:lumMod val="75000"/>
                    </a:schemeClr>
                  </a:solidFill>
                </a:rPr>
                <a:t>7 </a:t>
              </a:r>
              <a:r>
                <a:rPr lang="ru-RU" smtClean="0">
                  <a:solidFill>
                    <a:schemeClr val="accent5">
                      <a:lumMod val="75000"/>
                    </a:schemeClr>
                  </a:solidFill>
                </a:rPr>
                <a:t>лет</a:t>
              </a:r>
              <a:endParaRPr lang="ru-RU">
                <a:solidFill>
                  <a:schemeClr val="accent5">
                    <a:lumMod val="75000"/>
                  </a:schemeClr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394230" y="2501280"/>
              <a:ext cx="7380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>
                  <a:solidFill>
                    <a:schemeClr val="accent5">
                      <a:lumMod val="75000"/>
                    </a:schemeClr>
                  </a:solidFill>
                </a:rPr>
                <a:t>7 </a:t>
              </a:r>
              <a:r>
                <a:rPr lang="ru-RU" smtClean="0">
                  <a:solidFill>
                    <a:schemeClr val="accent5">
                      <a:lumMod val="75000"/>
                    </a:schemeClr>
                  </a:solidFill>
                </a:rPr>
                <a:t>лет</a:t>
              </a:r>
              <a:endParaRPr lang="ru-RU">
                <a:solidFill>
                  <a:schemeClr val="accent5">
                    <a:lumMod val="75000"/>
                  </a:schemeClr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499992" y="764704"/>
              <a:ext cx="8429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>
                  <a:solidFill>
                    <a:schemeClr val="accent5">
                      <a:lumMod val="75000"/>
                    </a:schemeClr>
                  </a:solidFill>
                </a:rPr>
                <a:t>4 </a:t>
              </a:r>
              <a:r>
                <a:rPr lang="ru-RU" smtClean="0">
                  <a:solidFill>
                    <a:schemeClr val="accent5">
                      <a:lumMod val="75000"/>
                    </a:schemeClr>
                  </a:solidFill>
                </a:rPr>
                <a:t>года</a:t>
              </a:r>
              <a:endParaRPr lang="ru-RU">
                <a:solidFill>
                  <a:schemeClr val="accent5">
                    <a:lumMod val="75000"/>
                  </a:schemeClr>
                </a:solidFill>
              </a:endParaRPr>
            </a:p>
          </p:txBody>
        </p:sp>
      </p:grpSp>
      <p:sp>
        <p:nvSpPr>
          <p:cNvPr id="14" name="Заголовок 1"/>
          <p:cNvSpPr txBox="1">
            <a:spLocks/>
          </p:cNvSpPr>
          <p:nvPr/>
        </p:nvSpPr>
        <p:spPr>
          <a:xfrm>
            <a:off x="1115616" y="44574"/>
            <a:ext cx="7463547" cy="724942"/>
          </a:xfrm>
          <a:prstGeom prst="rect">
            <a:avLst/>
          </a:prstGeom>
        </p:spPr>
        <p:txBody>
          <a:bodyPr anchor="b">
            <a:normAutofit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endParaRPr lang="ru-RU"/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1476134" y="116632"/>
            <a:ext cx="7463547" cy="724942"/>
          </a:xfrm>
          <a:prstGeom prst="rect">
            <a:avLst/>
          </a:prstGeom>
        </p:spPr>
        <p:txBody>
          <a:bodyPr anchor="b">
            <a:normAutofit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smtClean="0"/>
              <a:t>Кризисы в экономике РФ</a:t>
            </a:r>
            <a:endParaRPr lang="ru-RU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CB7CA-E853-4585-B1EA-388FBB2C12B8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4215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1223120" y="1268760"/>
            <a:ext cx="7920880" cy="5400600"/>
            <a:chOff x="971600" y="620688"/>
            <a:chExt cx="7920880" cy="5400600"/>
          </a:xfrm>
        </p:grpSpPr>
        <p:graphicFrame>
          <p:nvGraphicFramePr>
            <p:cNvPr id="4" name="Схема 3"/>
            <p:cNvGraphicFramePr/>
            <p:nvPr>
              <p:extLst>
                <p:ext uri="{D42A27DB-BD31-4B8C-83A1-F6EECF244321}">
                  <p14:modId xmlns:p14="http://schemas.microsoft.com/office/powerpoint/2010/main" val="2478771710"/>
                </p:ext>
              </p:extLst>
            </p:nvPr>
          </p:nvGraphicFramePr>
          <p:xfrm>
            <a:off x="971600" y="620688"/>
            <a:ext cx="7920880" cy="540060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5" name="Скругленный прямоугольник 4"/>
            <p:cNvSpPr/>
            <p:nvPr/>
          </p:nvSpPr>
          <p:spPr>
            <a:xfrm>
              <a:off x="5400092" y="1680632"/>
              <a:ext cx="1296144" cy="504056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b="1" smtClean="0">
                  <a:solidFill>
                    <a:srgbClr val="C00000"/>
                  </a:solidFill>
                </a:rPr>
                <a:t>ГКЧП</a:t>
              </a:r>
              <a:endParaRPr lang="ru-RU" sz="1400" b="1">
                <a:solidFill>
                  <a:srgbClr val="C00000"/>
                </a:solidFill>
              </a:endParaRP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5508104" y="3717032"/>
              <a:ext cx="1080120" cy="504056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b="1" smtClean="0">
                  <a:solidFill>
                    <a:srgbClr val="C00000"/>
                  </a:solidFill>
                </a:rPr>
                <a:t>Дефолт</a:t>
              </a:r>
              <a:endParaRPr lang="ru-RU" sz="1400" b="1">
                <a:solidFill>
                  <a:srgbClr val="C00000"/>
                </a:solidFill>
              </a:endParaRP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3347864" y="3717032"/>
              <a:ext cx="1152128" cy="504056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b="1" smtClean="0">
                  <a:solidFill>
                    <a:srgbClr val="C00000"/>
                  </a:solidFill>
                </a:rPr>
                <a:t>Кризис</a:t>
              </a:r>
              <a:r>
                <a:rPr lang="en-US" sz="1400" smtClean="0">
                  <a:solidFill>
                    <a:srgbClr val="C00000"/>
                  </a:solidFill>
                </a:rPr>
                <a:t>-08</a:t>
              </a:r>
              <a:endParaRPr lang="ru-RU" sz="1400">
                <a:solidFill>
                  <a:srgbClr val="C00000"/>
                </a:solidFill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3347864" y="1680632"/>
              <a:ext cx="1152128" cy="504056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b="1" dirty="0" smtClean="0">
                  <a:solidFill>
                    <a:srgbClr val="C00000"/>
                  </a:solidFill>
                </a:rPr>
                <a:t>Кризис !</a:t>
              </a:r>
              <a:endParaRPr lang="ru-RU" sz="1400" b="1" dirty="0">
                <a:solidFill>
                  <a:srgbClr val="C00000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696236" y="2348880"/>
              <a:ext cx="7380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>
                  <a:solidFill>
                    <a:schemeClr val="accent5">
                      <a:lumMod val="75000"/>
                    </a:schemeClr>
                  </a:solidFill>
                </a:rPr>
                <a:t>7 </a:t>
              </a:r>
              <a:r>
                <a:rPr lang="ru-RU" smtClean="0">
                  <a:solidFill>
                    <a:schemeClr val="accent5">
                      <a:lumMod val="75000"/>
                    </a:schemeClr>
                  </a:solidFill>
                </a:rPr>
                <a:t>лет</a:t>
              </a:r>
              <a:endParaRPr lang="ru-RU">
                <a:solidFill>
                  <a:schemeClr val="accent5">
                    <a:lumMod val="75000"/>
                  </a:schemeClr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847694" y="4653136"/>
              <a:ext cx="8429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>
                  <a:solidFill>
                    <a:schemeClr val="accent5">
                      <a:lumMod val="75000"/>
                    </a:schemeClr>
                  </a:solidFill>
                </a:rPr>
                <a:t>4 </a:t>
              </a:r>
              <a:r>
                <a:rPr lang="ru-RU" smtClean="0">
                  <a:solidFill>
                    <a:schemeClr val="accent5">
                      <a:lumMod val="75000"/>
                    </a:schemeClr>
                  </a:solidFill>
                </a:rPr>
                <a:t>года</a:t>
              </a:r>
              <a:endParaRPr lang="ru-RU">
                <a:solidFill>
                  <a:schemeClr val="accent5">
                    <a:lumMod val="75000"/>
                  </a:schemeClr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275856" y="4725144"/>
              <a:ext cx="7380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>
                  <a:solidFill>
                    <a:schemeClr val="accent5">
                      <a:lumMod val="75000"/>
                    </a:schemeClr>
                  </a:solidFill>
                </a:rPr>
                <a:t>7 </a:t>
              </a:r>
              <a:r>
                <a:rPr lang="ru-RU" smtClean="0">
                  <a:solidFill>
                    <a:schemeClr val="accent5">
                      <a:lumMod val="75000"/>
                    </a:schemeClr>
                  </a:solidFill>
                </a:rPr>
                <a:t>лет</a:t>
              </a:r>
              <a:endParaRPr lang="ru-RU">
                <a:solidFill>
                  <a:schemeClr val="accent5">
                    <a:lumMod val="75000"/>
                  </a:schemeClr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394230" y="2501280"/>
              <a:ext cx="7380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>
                  <a:solidFill>
                    <a:schemeClr val="accent5">
                      <a:lumMod val="75000"/>
                    </a:schemeClr>
                  </a:solidFill>
                </a:rPr>
                <a:t>7 </a:t>
              </a:r>
              <a:r>
                <a:rPr lang="ru-RU" smtClean="0">
                  <a:solidFill>
                    <a:schemeClr val="accent5">
                      <a:lumMod val="75000"/>
                    </a:schemeClr>
                  </a:solidFill>
                </a:rPr>
                <a:t>лет</a:t>
              </a:r>
              <a:endParaRPr lang="ru-RU">
                <a:solidFill>
                  <a:schemeClr val="accent5">
                    <a:lumMod val="75000"/>
                  </a:schemeClr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499992" y="764704"/>
              <a:ext cx="8429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>
                  <a:solidFill>
                    <a:schemeClr val="accent5">
                      <a:lumMod val="75000"/>
                    </a:schemeClr>
                  </a:solidFill>
                </a:rPr>
                <a:t>4 </a:t>
              </a:r>
              <a:r>
                <a:rPr lang="ru-RU" smtClean="0">
                  <a:solidFill>
                    <a:schemeClr val="accent5">
                      <a:lumMod val="75000"/>
                    </a:schemeClr>
                  </a:solidFill>
                </a:rPr>
                <a:t>года</a:t>
              </a:r>
              <a:endParaRPr lang="ru-RU">
                <a:solidFill>
                  <a:schemeClr val="accent5">
                    <a:lumMod val="75000"/>
                  </a:schemeClr>
                </a:solidFill>
              </a:endParaRPr>
            </a:p>
          </p:txBody>
        </p:sp>
      </p:grpSp>
      <p:sp>
        <p:nvSpPr>
          <p:cNvPr id="14" name="Заголовок 1"/>
          <p:cNvSpPr txBox="1">
            <a:spLocks/>
          </p:cNvSpPr>
          <p:nvPr/>
        </p:nvSpPr>
        <p:spPr>
          <a:xfrm>
            <a:off x="1115616" y="44574"/>
            <a:ext cx="7463547" cy="724942"/>
          </a:xfrm>
          <a:prstGeom prst="rect">
            <a:avLst/>
          </a:prstGeom>
        </p:spPr>
        <p:txBody>
          <a:bodyPr anchor="b">
            <a:normAutofit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endParaRPr lang="ru-RU"/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1476134" y="116632"/>
            <a:ext cx="7463547" cy="724942"/>
          </a:xfrm>
          <a:prstGeom prst="rect">
            <a:avLst/>
          </a:prstGeom>
        </p:spPr>
        <p:txBody>
          <a:bodyPr anchor="b">
            <a:normAutofit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ru-RU" dirty="0" smtClean="0"/>
              <a:t>Правильный ответ</a:t>
            </a:r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CB7CA-E853-4585-B1EA-388FBB2C12B8}" type="slidenum">
              <a:rPr lang="ru-RU" smtClean="0"/>
              <a:t>4</a:t>
            </a:fld>
            <a:endParaRPr lang="ru-RU"/>
          </a:p>
        </p:txBody>
      </p:sp>
      <p:grpSp>
        <p:nvGrpSpPr>
          <p:cNvPr id="16" name="Группа 15"/>
          <p:cNvGrpSpPr/>
          <p:nvPr/>
        </p:nvGrpSpPr>
        <p:grpSpPr>
          <a:xfrm>
            <a:off x="2545317" y="1146866"/>
            <a:ext cx="1964118" cy="1069087"/>
            <a:chOff x="2662873" y="1135777"/>
            <a:chExt cx="1713005" cy="997079"/>
          </a:xfrm>
        </p:grpSpPr>
        <p:cxnSp>
          <p:nvCxnSpPr>
            <p:cNvPr id="17" name="Прямая соединительная линия 16"/>
            <p:cNvCxnSpPr/>
            <p:nvPr/>
          </p:nvCxnSpPr>
          <p:spPr>
            <a:xfrm>
              <a:off x="3342020" y="1700808"/>
              <a:ext cx="1033858" cy="432048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2662873" y="1135777"/>
              <a:ext cx="140364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smtClean="0">
                  <a:solidFill>
                    <a:srgbClr val="FF0000"/>
                  </a:solidFill>
                </a:rPr>
                <a:t>2015 !</a:t>
              </a:r>
              <a:endParaRPr lang="ru-RU" sz="3600" dirty="0">
                <a:solidFill>
                  <a:srgbClr val="FF0000"/>
                </a:solidFill>
              </a:endParaRP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1033149" y="5949280"/>
            <a:ext cx="3024336" cy="738664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1400" i="1" dirty="0" smtClean="0"/>
              <a:t>Во 2-м полугодии 2015г. чётко обозначились основные кризисные явления</a:t>
            </a:r>
            <a:endParaRPr lang="ru-RU" sz="1400" i="1" dirty="0"/>
          </a:p>
        </p:txBody>
      </p:sp>
    </p:spTree>
    <p:extLst>
      <p:ext uri="{BB962C8B-B14F-4D97-AF65-F5344CB8AC3E}">
        <p14:creationId xmlns:p14="http://schemas.microsoft.com/office/powerpoint/2010/main" val="868141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"/>
          <p:cNvSpPr txBox="1">
            <a:spLocks/>
          </p:cNvSpPr>
          <p:nvPr/>
        </p:nvSpPr>
        <p:spPr>
          <a:xfrm>
            <a:off x="1115616" y="44574"/>
            <a:ext cx="7463547" cy="724942"/>
          </a:xfrm>
          <a:prstGeom prst="rect">
            <a:avLst/>
          </a:prstGeom>
        </p:spPr>
        <p:txBody>
          <a:bodyPr anchor="b">
            <a:normAutofit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endParaRPr lang="ru-RU"/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1248222" y="-171400"/>
            <a:ext cx="7716266" cy="724942"/>
          </a:xfrm>
          <a:prstGeom prst="rect">
            <a:avLst/>
          </a:prstGeom>
        </p:spPr>
        <p:txBody>
          <a:bodyPr anchor="b">
            <a:normAutofit fontScale="625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dirty="0" smtClean="0"/>
              <a:t>О чём рыдали девелоперы во 2й половине 2015</a:t>
            </a:r>
            <a:r>
              <a:rPr lang="ru-RU" sz="3300" dirty="0" smtClean="0"/>
              <a:t>г</a:t>
            </a:r>
            <a:r>
              <a:rPr lang="ru-RU" dirty="0" smtClean="0"/>
              <a:t>?</a:t>
            </a:r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CB7CA-E853-4585-B1EA-388FBB2C12B8}" type="slidenum">
              <a:rPr lang="ru-RU" smtClean="0"/>
              <a:t>5</a:t>
            </a:fld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1105254" y="5099568"/>
            <a:ext cx="3227241" cy="1477328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u="sng" dirty="0" smtClean="0"/>
              <a:t>Источник: </a:t>
            </a:r>
          </a:p>
          <a:p>
            <a:r>
              <a:rPr lang="ru-RU" i="1" dirty="0" smtClean="0"/>
              <a:t>анализ 18 глубинных интервью с топами девелоперских компаний и </a:t>
            </a:r>
            <a:r>
              <a:rPr lang="ru-RU" i="1" dirty="0" err="1" smtClean="0"/>
              <a:t>архбюро</a:t>
            </a:r>
            <a:r>
              <a:rPr lang="ru-RU" i="1" dirty="0" smtClean="0"/>
              <a:t> (зима 2016г.)</a:t>
            </a:r>
            <a:endParaRPr lang="ru-RU" i="1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1254492" y="4067892"/>
            <a:ext cx="572990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Падение оборотов   на 50%</a:t>
            </a:r>
            <a:endParaRPr lang="ru-RU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1" name="Прямоугольник 20"/>
          <p:cNvSpPr/>
          <p:nvPr/>
        </p:nvSpPr>
        <p:spPr>
          <a:xfrm rot="16200000">
            <a:off x="6257288" y="3759938"/>
            <a:ext cx="363336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spc="200" dirty="0" smtClean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</a:rPr>
              <a:t>доходы в рублях</a:t>
            </a:r>
            <a:endParaRPr lang="ru-RU" sz="2800" b="1" cap="none" spc="200" dirty="0">
              <a:ln w="29210">
                <a:solidFill>
                  <a:schemeClr val="accent3">
                    <a:tint val="10000"/>
                  </a:schemeClr>
                </a:solidFill>
              </a:ln>
              <a:solidFill>
                <a:schemeClr val="accent3">
                  <a:satMod val="200000"/>
                  <a:alpha val="50000"/>
                </a:schemeClr>
              </a:solidFill>
              <a:effectLst>
                <a:innerShdw blurRad="50800" dist="50800" dir="8100000">
                  <a:srgbClr val="7D7D7D">
                    <a:alpha val="73000"/>
                  </a:srgbClr>
                </a:innerShdw>
              </a:effectLst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691680" y="3436773"/>
            <a:ext cx="578498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падение цен сделок на 10%</a:t>
            </a:r>
            <a:endParaRPr lang="ru-RU" sz="32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23" name="Прямоугольник 22"/>
          <p:cNvSpPr/>
          <p:nvPr/>
        </p:nvSpPr>
        <p:spPr>
          <a:xfrm rot="5400000">
            <a:off x="741647" y="1964026"/>
            <a:ext cx="283442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стагнация</a:t>
            </a:r>
            <a:endParaRPr lang="ru-RU" sz="36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24" name="Прямоугольник 23"/>
          <p:cNvSpPr/>
          <p:nvPr/>
        </p:nvSpPr>
        <p:spPr>
          <a:xfrm rot="16200000">
            <a:off x="4042788" y="4903163"/>
            <a:ext cx="238520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спад спроса</a:t>
            </a:r>
            <a:endParaRPr lang="ru-RU" sz="28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26" name="Прямоугольник 25"/>
          <p:cNvSpPr/>
          <p:nvPr/>
        </p:nvSpPr>
        <p:spPr>
          <a:xfrm rot="16200000">
            <a:off x="4557177" y="1961170"/>
            <a:ext cx="300114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рынок покупателя</a:t>
            </a:r>
            <a:endParaRPr lang="ru-RU" sz="2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339752" y="980728"/>
            <a:ext cx="361958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затоваривание</a:t>
            </a:r>
            <a:endParaRPr lang="ru-RU" sz="36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3135466" y="1772816"/>
            <a:ext cx="479426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36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пропали инвесторы</a:t>
            </a:r>
            <a:endParaRPr lang="ru-RU" sz="36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5345824" y="4652667"/>
            <a:ext cx="255646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заморозка</a:t>
            </a:r>
          </a:p>
          <a:p>
            <a:pPr algn="ctr"/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строек</a:t>
            </a:r>
            <a:endParaRPr lang="ru-RU" sz="3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9" name="Прямоугольник 28"/>
          <p:cNvSpPr/>
          <p:nvPr/>
        </p:nvSpPr>
        <p:spPr>
          <a:xfrm rot="5400000">
            <a:off x="2312574" y="2829865"/>
            <a:ext cx="2946256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Дефицит капитала</a:t>
            </a:r>
            <a:endParaRPr lang="ru-RU" sz="2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2718875" y="2548420"/>
            <a:ext cx="550727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ru-RU" sz="3600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передел сфер влияния</a:t>
            </a:r>
            <a:endParaRPr lang="ru-RU" sz="36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01451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"/>
          <p:cNvSpPr txBox="1">
            <a:spLocks/>
          </p:cNvSpPr>
          <p:nvPr/>
        </p:nvSpPr>
        <p:spPr>
          <a:xfrm>
            <a:off x="1115616" y="44574"/>
            <a:ext cx="7463547" cy="724942"/>
          </a:xfrm>
          <a:prstGeom prst="rect">
            <a:avLst/>
          </a:prstGeom>
        </p:spPr>
        <p:txBody>
          <a:bodyPr anchor="b">
            <a:normAutofit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endParaRPr lang="ru-RU"/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1259632" y="0"/>
            <a:ext cx="7463547" cy="724942"/>
          </a:xfrm>
          <a:prstGeom prst="rect">
            <a:avLst/>
          </a:prstGeom>
        </p:spPr>
        <p:txBody>
          <a:bodyPr anchor="b">
            <a:normAutofit fontScale="700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US" dirty="0" smtClean="0"/>
              <a:t>IRR </a:t>
            </a:r>
            <a:r>
              <a:rPr lang="ru-RU" dirty="0" smtClean="0"/>
              <a:t>как мера кризиса для </a:t>
            </a:r>
            <a:r>
              <a:rPr lang="ru-RU" dirty="0" err="1" smtClean="0"/>
              <a:t>девелопмента</a:t>
            </a:r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CB7CA-E853-4585-B1EA-388FBB2C12B8}" type="slidenum">
              <a:rPr lang="ru-RU" smtClean="0"/>
              <a:t>6</a:t>
            </a:fld>
            <a:endParaRPr lang="ru-RU"/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2105425721"/>
              </p:ext>
            </p:extLst>
          </p:nvPr>
        </p:nvGraphicFramePr>
        <p:xfrm>
          <a:off x="1619672" y="1124744"/>
          <a:ext cx="6600056" cy="4712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134319" y="1822748"/>
            <a:ext cx="3024336" cy="954107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К 2016г. показатель </a:t>
            </a:r>
            <a:r>
              <a:rPr lang="en-US" sz="1400" dirty="0" smtClean="0"/>
              <a:t>IRR </a:t>
            </a:r>
            <a:r>
              <a:rPr lang="ru-RU" sz="1400" dirty="0" smtClean="0"/>
              <a:t>для девелоперских проектов в Москве упал с </a:t>
            </a:r>
            <a:r>
              <a:rPr lang="ru-RU" sz="1400" dirty="0" smtClean="0"/>
              <a:t>среднего показателя в </a:t>
            </a:r>
            <a:r>
              <a:rPr lang="en-US" sz="1400" dirty="0" smtClean="0"/>
              <a:t>18</a:t>
            </a:r>
            <a:r>
              <a:rPr lang="en-US" sz="1400" dirty="0" smtClean="0"/>
              <a:t>% </a:t>
            </a:r>
            <a:r>
              <a:rPr lang="ru-RU" sz="1400" dirty="0" smtClean="0"/>
              <a:t>до уровня 5-8%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85503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"/>
          <p:cNvSpPr txBox="1">
            <a:spLocks/>
          </p:cNvSpPr>
          <p:nvPr/>
        </p:nvSpPr>
        <p:spPr>
          <a:xfrm>
            <a:off x="1115616" y="44574"/>
            <a:ext cx="7463547" cy="724942"/>
          </a:xfrm>
          <a:prstGeom prst="rect">
            <a:avLst/>
          </a:prstGeom>
        </p:spPr>
        <p:txBody>
          <a:bodyPr anchor="b">
            <a:normAutofit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endParaRPr lang="ru-RU"/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1259632" y="0"/>
            <a:ext cx="7463547" cy="980728"/>
          </a:xfrm>
          <a:prstGeom prst="rect">
            <a:avLst/>
          </a:prstGeom>
        </p:spPr>
        <p:txBody>
          <a:bodyPr anchor="b">
            <a:normAutofit fontScale="775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dirty="0" smtClean="0"/>
              <a:t>Внутренний механизм доходности</a:t>
            </a:r>
            <a:endParaRPr lang="en-US" dirty="0" smtClean="0"/>
          </a:p>
          <a:p>
            <a:r>
              <a:rPr lang="ru-RU" dirty="0" smtClean="0"/>
              <a:t>девелоперских проектов</a:t>
            </a:r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CB7CA-E853-4585-B1EA-388FBB2C12B8}" type="slidenum">
              <a:rPr lang="ru-RU" smtClean="0"/>
              <a:t>7</a:t>
            </a:fld>
            <a:endParaRPr lang="ru-RU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928152310"/>
              </p:ext>
            </p:extLst>
          </p:nvPr>
        </p:nvGraphicFramePr>
        <p:xfrm>
          <a:off x="1835696" y="1124744"/>
          <a:ext cx="6192688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255464" y="5229200"/>
            <a:ext cx="3244527" cy="954107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Показатель </a:t>
            </a:r>
            <a:r>
              <a:rPr lang="en-US" sz="1400" dirty="0" smtClean="0"/>
              <a:t>IRR </a:t>
            </a:r>
            <a:r>
              <a:rPr lang="ru-RU" sz="1400" dirty="0" smtClean="0"/>
              <a:t>падает вследствие роста себестоимости, замедления всех процессов в девелопменте и уменьшения потока дохода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8270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"/>
          <p:cNvSpPr txBox="1">
            <a:spLocks/>
          </p:cNvSpPr>
          <p:nvPr/>
        </p:nvSpPr>
        <p:spPr>
          <a:xfrm>
            <a:off x="1115616" y="44574"/>
            <a:ext cx="7463547" cy="724942"/>
          </a:xfrm>
          <a:prstGeom prst="rect">
            <a:avLst/>
          </a:prstGeom>
        </p:spPr>
        <p:txBody>
          <a:bodyPr anchor="b">
            <a:normAutofit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endParaRPr lang="ru-RU"/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1198736" y="49436"/>
            <a:ext cx="7463547" cy="720080"/>
          </a:xfrm>
          <a:prstGeom prst="rect">
            <a:avLst/>
          </a:prstGeom>
        </p:spPr>
        <p:txBody>
          <a:bodyPr anchor="b">
            <a:normAutofit fontScale="775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dirty="0" smtClean="0"/>
              <a:t>Как исправить механизм доходности?</a:t>
            </a:r>
            <a:endParaRPr lang="en-US" dirty="0" smtClean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CB7CA-E853-4585-B1EA-388FBB2C12B8}" type="slidenum">
              <a:rPr lang="ru-RU" smtClean="0"/>
              <a:t>8</a:t>
            </a:fld>
            <a:endParaRPr lang="ru-RU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0" y="908720"/>
            <a:ext cx="5901597" cy="5430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089883" y="1484784"/>
            <a:ext cx="2734774" cy="2554545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ru-RU" sz="1600" dirty="0"/>
              <a:t> </a:t>
            </a:r>
            <a:r>
              <a:rPr lang="ru-RU" sz="1600" dirty="0" smtClean="0"/>
              <a:t>      </a:t>
            </a:r>
            <a:r>
              <a:rPr lang="ru-RU" sz="1600" b="1" dirty="0" smtClean="0"/>
              <a:t>Себестоимость</a:t>
            </a:r>
            <a:endParaRPr lang="en-US" sz="1600" b="1" dirty="0" smtClean="0"/>
          </a:p>
          <a:p>
            <a:endParaRPr lang="en-US" sz="1600" dirty="0" smtClean="0"/>
          </a:p>
          <a:p>
            <a:pPr marL="285750" indent="-285750">
              <a:buFontTx/>
              <a:buChar char="-"/>
            </a:pPr>
            <a:r>
              <a:rPr lang="ru-RU" sz="1600" dirty="0" smtClean="0"/>
              <a:t>оптимизация бизнес-процессов</a:t>
            </a:r>
            <a:endParaRPr lang="en-US" sz="1600" dirty="0" smtClean="0"/>
          </a:p>
          <a:p>
            <a:pPr marL="285750" indent="-285750">
              <a:buFontTx/>
              <a:buChar char="-"/>
            </a:pPr>
            <a:r>
              <a:rPr lang="ru-RU" sz="1600" dirty="0" err="1" smtClean="0"/>
              <a:t>импортозамещение</a:t>
            </a:r>
            <a:endParaRPr lang="en-US" sz="1600" dirty="0" smtClean="0"/>
          </a:p>
          <a:p>
            <a:pPr marL="285750" indent="-285750">
              <a:buFontTx/>
              <a:buChar char="-"/>
            </a:pPr>
            <a:r>
              <a:rPr lang="ru-RU" sz="1600" dirty="0" smtClean="0"/>
              <a:t>проектная оптимизация</a:t>
            </a:r>
          </a:p>
          <a:p>
            <a:pPr marL="285750" indent="-285750">
              <a:buFontTx/>
              <a:buChar char="-"/>
            </a:pPr>
            <a:r>
              <a:rPr lang="ru-RU" sz="1600" dirty="0" smtClean="0"/>
              <a:t>сокращение косвенных расходов</a:t>
            </a:r>
            <a:endParaRPr lang="en-US" sz="1600" dirty="0" smtClean="0"/>
          </a:p>
          <a:p>
            <a:pPr marL="285750" indent="-285750">
              <a:buFontTx/>
              <a:buChar char="-"/>
            </a:pPr>
            <a:endParaRPr lang="en-US" sz="1600" dirty="0" smtClean="0"/>
          </a:p>
          <a:p>
            <a:pPr marL="285750" indent="-285750">
              <a:buFontTx/>
              <a:buChar char="-"/>
            </a:pPr>
            <a:endParaRPr lang="ru-RU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4930510" y="1484783"/>
            <a:ext cx="2966773" cy="2123658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n-US" b="1" dirty="0" smtClean="0"/>
              <a:t>   </a:t>
            </a:r>
            <a:r>
              <a:rPr lang="ru-RU" sz="1600" b="1" dirty="0" smtClean="0"/>
              <a:t>Скорость</a:t>
            </a:r>
            <a:r>
              <a:rPr lang="ru-RU" b="1" dirty="0" smtClean="0"/>
              <a:t> </a:t>
            </a:r>
            <a:r>
              <a:rPr lang="ru-RU" sz="1600" b="1" dirty="0" smtClean="0"/>
              <a:t>процессов</a:t>
            </a:r>
            <a:endParaRPr lang="en-US" b="1" dirty="0" smtClean="0"/>
          </a:p>
          <a:p>
            <a:endParaRPr lang="en-US" sz="1600" dirty="0"/>
          </a:p>
          <a:p>
            <a:pPr marL="285750" indent="-285750">
              <a:buFontTx/>
              <a:buChar char="-"/>
            </a:pPr>
            <a:r>
              <a:rPr lang="ru-RU" sz="1600" dirty="0" smtClean="0"/>
              <a:t>Улучшение менеджмента</a:t>
            </a:r>
            <a:endParaRPr lang="en-US" sz="1600" dirty="0" smtClean="0"/>
          </a:p>
          <a:p>
            <a:pPr marL="285750" indent="-285750">
              <a:buFontTx/>
              <a:buChar char="-"/>
            </a:pPr>
            <a:r>
              <a:rPr lang="ru-RU" sz="1600" dirty="0" smtClean="0"/>
              <a:t>новые технологии проектирования и строительства</a:t>
            </a:r>
            <a:endParaRPr lang="en-US" sz="1600" dirty="0" smtClean="0"/>
          </a:p>
          <a:p>
            <a:pPr marL="285750" indent="-285750">
              <a:buFontTx/>
              <a:buChar char="-"/>
            </a:pPr>
            <a:r>
              <a:rPr lang="ru-RU" sz="1600" dirty="0" smtClean="0"/>
              <a:t>стимулирование продаж</a:t>
            </a:r>
            <a:endParaRPr lang="en-US" sz="1600" dirty="0" smtClean="0"/>
          </a:p>
          <a:p>
            <a:pPr marL="285750" indent="-285750">
              <a:buFontTx/>
              <a:buChar char="-"/>
            </a:pP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2089882" y="4307761"/>
            <a:ext cx="2914165" cy="193899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ru-RU" dirty="0"/>
              <a:t> </a:t>
            </a:r>
            <a:r>
              <a:rPr lang="ru-RU" dirty="0" smtClean="0"/>
              <a:t>        </a:t>
            </a:r>
            <a:r>
              <a:rPr lang="ru-RU" b="1" dirty="0" smtClean="0"/>
              <a:t>Доходная часть</a:t>
            </a:r>
            <a:endParaRPr lang="en-US" b="1" dirty="0" smtClean="0"/>
          </a:p>
          <a:p>
            <a:endParaRPr lang="en-US" dirty="0" smtClean="0"/>
          </a:p>
          <a:p>
            <a:pPr marL="285750" indent="-285750">
              <a:buFontTx/>
              <a:buChar char="-"/>
            </a:pPr>
            <a:r>
              <a:rPr lang="ru-RU" sz="1600" dirty="0" smtClean="0"/>
              <a:t>создание прибавочной стоимости</a:t>
            </a:r>
            <a:endParaRPr lang="en-US" sz="1600" dirty="0" smtClean="0"/>
          </a:p>
          <a:p>
            <a:pPr marL="285750" indent="-285750">
              <a:buFontTx/>
              <a:buChar char="-"/>
            </a:pPr>
            <a:r>
              <a:rPr lang="ru-RU" sz="1600" dirty="0" smtClean="0"/>
              <a:t>новый продукт</a:t>
            </a:r>
            <a:endParaRPr lang="en-US" sz="1600" dirty="0" smtClean="0"/>
          </a:p>
          <a:p>
            <a:pPr marL="285750" indent="-285750">
              <a:buFontTx/>
              <a:buChar char="-"/>
            </a:pPr>
            <a:endParaRPr lang="en-US" dirty="0" smtClean="0"/>
          </a:p>
          <a:p>
            <a:pPr marL="285750" indent="-285750">
              <a:buFontTx/>
              <a:buChar char="-"/>
            </a:pP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5292080" y="4221088"/>
            <a:ext cx="2734774" cy="2031325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ru-RU" b="1" dirty="0" smtClean="0"/>
              <a:t>Оптимизация концепта</a:t>
            </a:r>
            <a:endParaRPr lang="en-US" b="1" dirty="0" smtClean="0"/>
          </a:p>
          <a:p>
            <a:endParaRPr lang="en-US" dirty="0"/>
          </a:p>
          <a:p>
            <a:pPr marL="285750" indent="-285750">
              <a:buFontTx/>
              <a:buChar char="-"/>
            </a:pPr>
            <a:r>
              <a:rPr lang="ru-RU" dirty="0" err="1" smtClean="0"/>
              <a:t>реконцепция</a:t>
            </a:r>
            <a:r>
              <a:rPr lang="ru-RU" dirty="0" smtClean="0"/>
              <a:t> (</a:t>
            </a:r>
            <a:r>
              <a:rPr lang="ru-RU" dirty="0" err="1" smtClean="0"/>
              <a:t>редевелопмент</a:t>
            </a:r>
            <a:r>
              <a:rPr lang="ru-RU" dirty="0" smtClean="0"/>
              <a:t>)</a:t>
            </a:r>
            <a:endParaRPr lang="en-US" dirty="0" smtClean="0"/>
          </a:p>
          <a:p>
            <a:pPr marL="285750" indent="-285750">
              <a:buFontTx/>
              <a:buChar char="-"/>
            </a:pPr>
            <a:endParaRPr lang="en-US" dirty="0" smtClean="0"/>
          </a:p>
          <a:p>
            <a:pPr marL="285750" indent="-285750">
              <a:buFontTx/>
              <a:buChar char="-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805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"/>
          <p:cNvSpPr txBox="1">
            <a:spLocks/>
          </p:cNvSpPr>
          <p:nvPr/>
        </p:nvSpPr>
        <p:spPr>
          <a:xfrm>
            <a:off x="1115616" y="44574"/>
            <a:ext cx="7463547" cy="724942"/>
          </a:xfrm>
          <a:prstGeom prst="rect">
            <a:avLst/>
          </a:prstGeom>
        </p:spPr>
        <p:txBody>
          <a:bodyPr anchor="b">
            <a:normAutofit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endParaRPr lang="ru-RU"/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1198736" y="49436"/>
            <a:ext cx="7463547" cy="720080"/>
          </a:xfrm>
          <a:prstGeom prst="rect">
            <a:avLst/>
          </a:prstGeom>
        </p:spPr>
        <p:txBody>
          <a:bodyPr anchor="b">
            <a:normAutofit fontScale="775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dirty="0" smtClean="0"/>
              <a:t>Неожиданное открытие исследования!</a:t>
            </a:r>
            <a:endParaRPr lang="en-US" dirty="0" smtClean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CB7CA-E853-4585-B1EA-388FBB2C12B8}" type="slidenum">
              <a:rPr lang="ru-RU" smtClean="0"/>
              <a:t>9</a:t>
            </a:fld>
            <a:endParaRPr lang="ru-RU"/>
          </a:p>
        </p:txBody>
      </p:sp>
      <p:graphicFrame>
        <p:nvGraphicFramePr>
          <p:cNvPr id="12" name="Схема 11"/>
          <p:cNvGraphicFramePr/>
          <p:nvPr>
            <p:extLst>
              <p:ext uri="{D42A27DB-BD31-4B8C-83A1-F6EECF244321}">
                <p14:modId xmlns:p14="http://schemas.microsoft.com/office/powerpoint/2010/main" val="1858795618"/>
              </p:ext>
            </p:extLst>
          </p:nvPr>
        </p:nvGraphicFramePr>
        <p:xfrm>
          <a:off x="1763688" y="1412776"/>
          <a:ext cx="4392488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084168" y="1412776"/>
            <a:ext cx="288032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Девелоперы концентрируются в первую очередь на уменьшении себестоимости. Далее – на ускорении процессов. И совсем мало внимания уделяют стимуляции потока дохода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238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9873</TotalTime>
  <Words>495</Words>
  <Application>Microsoft Office PowerPoint</Application>
  <PresentationFormat>Экран (4:3)</PresentationFormat>
  <Paragraphs>154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Солнцестояние</vt:lpstr>
      <vt:lpstr>Презентация PowerPoint</vt:lpstr>
      <vt:lpstr>А с ценой всё просто?? (авг.2016)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MultiDVD Team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Админ</cp:lastModifiedBy>
  <cp:revision>616</cp:revision>
  <dcterms:created xsi:type="dcterms:W3CDTF">2010-08-13T13:47:22Z</dcterms:created>
  <dcterms:modified xsi:type="dcterms:W3CDTF">2016-08-11T07:08:38Z</dcterms:modified>
</cp:coreProperties>
</file>