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1" r:id="rId3"/>
    <p:sldId id="260" r:id="rId4"/>
    <p:sldId id="256" r:id="rId5"/>
    <p:sldId id="264" r:id="rId6"/>
    <p:sldId id="265" r:id="rId7"/>
    <p:sldId id="267" r:id="rId8"/>
    <p:sldId id="268" r:id="rId9"/>
    <p:sldId id="269" r:id="rId10"/>
    <p:sldId id="272" r:id="rId11"/>
    <p:sldId id="270" r:id="rId12"/>
    <p:sldId id="27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47" y="-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B40B-4CD2-4755-98D4-E3F3C4CB99FF}" type="datetimeFigureOut">
              <a:rPr lang="ru-RU" smtClean="0"/>
              <a:pPr/>
              <a:t>29.08.2016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F0182-454B-4914-8CF5-232769C722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427983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B40B-4CD2-4755-98D4-E3F3C4CB99FF}" type="datetimeFigureOut">
              <a:rPr lang="ru-RU" smtClean="0"/>
              <a:pPr/>
              <a:t>29.08.2016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F0182-454B-4914-8CF5-232769C722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02009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B40B-4CD2-4755-98D4-E3F3C4CB99FF}" type="datetimeFigureOut">
              <a:rPr lang="ru-RU" smtClean="0"/>
              <a:pPr/>
              <a:t>29.08.2016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F0182-454B-4914-8CF5-232769C722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2678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B40B-4CD2-4755-98D4-E3F3C4CB99FF}" type="datetimeFigureOut">
              <a:rPr lang="ru-RU" smtClean="0"/>
              <a:pPr/>
              <a:t>29.08.2016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F0182-454B-4914-8CF5-232769C722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31510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B40B-4CD2-4755-98D4-E3F3C4CB99FF}" type="datetimeFigureOut">
              <a:rPr lang="ru-RU" smtClean="0"/>
              <a:pPr/>
              <a:t>29.08.2016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F0182-454B-4914-8CF5-232769C722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93082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B40B-4CD2-4755-98D4-E3F3C4CB99FF}" type="datetimeFigureOut">
              <a:rPr lang="ru-RU" smtClean="0"/>
              <a:pPr/>
              <a:t>29.08.2016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F0182-454B-4914-8CF5-232769C722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592605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B40B-4CD2-4755-98D4-E3F3C4CB99FF}" type="datetimeFigureOut">
              <a:rPr lang="ru-RU" smtClean="0"/>
              <a:pPr/>
              <a:t>29.08.2016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F0182-454B-4914-8CF5-232769C722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48549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B40B-4CD2-4755-98D4-E3F3C4CB99FF}" type="datetimeFigureOut">
              <a:rPr lang="ru-RU" smtClean="0"/>
              <a:pPr/>
              <a:t>29.08.2016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F0182-454B-4914-8CF5-232769C722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78620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B40B-4CD2-4755-98D4-E3F3C4CB99FF}" type="datetimeFigureOut">
              <a:rPr lang="ru-RU" smtClean="0"/>
              <a:pPr/>
              <a:t>29.08.2016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F0182-454B-4914-8CF5-232769C722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66657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B40B-4CD2-4755-98D4-E3F3C4CB99FF}" type="datetimeFigureOut">
              <a:rPr lang="ru-RU" smtClean="0"/>
              <a:pPr/>
              <a:t>29.08.2016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F0182-454B-4914-8CF5-232769C722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98644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B40B-4CD2-4755-98D4-E3F3C4CB99FF}" type="datetimeFigureOut">
              <a:rPr lang="ru-RU" smtClean="0"/>
              <a:pPr/>
              <a:t>29.08.2016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F0182-454B-4914-8CF5-232769C722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06274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BB40B-4CD2-4755-98D4-E3F3C4CB99FF}" type="datetimeFigureOut">
              <a:rPr lang="ru-RU" smtClean="0"/>
              <a:pPr/>
              <a:t>29.08.2016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F0182-454B-4914-8CF5-232769C722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436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altymarket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>Стерник С.Г., гендиректор ООО «</a:t>
            </a:r>
            <a:r>
              <a:rPr lang="ru-RU" sz="3200" dirty="0"/>
              <a:t>С</a:t>
            </a:r>
            <a:r>
              <a:rPr lang="ru-RU" sz="3200" dirty="0" smtClean="0"/>
              <a:t>терникс Консалтинг», профессор Финуниверситета при </a:t>
            </a:r>
            <a:r>
              <a:rPr lang="ru-RU" sz="3200" dirty="0"/>
              <a:t>Правительстве РФ</a:t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Стерник </a:t>
            </a:r>
            <a:r>
              <a:rPr lang="ru-RU" sz="3200" dirty="0"/>
              <a:t>Г.М</a:t>
            </a:r>
            <a:r>
              <a:rPr lang="ru-RU" sz="3200" dirty="0" smtClean="0"/>
              <a:t>., управляющий партнер ООО «Стерникс Консалтинг», Председатель Комитета МАР по аналитике и консалтингу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631989"/>
            <a:ext cx="10515600" cy="3544974"/>
          </a:xfrm>
        </p:spPr>
        <p:txBody>
          <a:bodyPr/>
          <a:lstStyle/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ru-RU" sz="4000" b="1" dirty="0"/>
              <a:t>Методика расчета отраслевой доходности девелопмента жилья</a:t>
            </a:r>
            <a:endParaRPr lang="ru-RU" sz="4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35138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/>
              <a:t>Результаты расчета среднерыночной </a:t>
            </a:r>
            <a:r>
              <a:rPr lang="ru-RU" sz="3600" b="1" dirty="0" smtClean="0"/>
              <a:t>текущей доходности </a:t>
            </a:r>
            <a:r>
              <a:rPr lang="ru-RU" sz="3600" b="1" dirty="0"/>
              <a:t>инвестиций в девелопмент жилой недвижимости Москвы (%) </a:t>
            </a:r>
            <a:endParaRPr lang="ru-RU" sz="36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61394850"/>
              </p:ext>
            </p:extLst>
          </p:nvPr>
        </p:nvGraphicFramePr>
        <p:xfrm>
          <a:off x="1062686" y="1816442"/>
          <a:ext cx="9687694" cy="45967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2528"/>
                <a:gridCol w="906905"/>
                <a:gridCol w="1000897"/>
                <a:gridCol w="902043"/>
                <a:gridCol w="950982"/>
                <a:gridCol w="778964"/>
                <a:gridCol w="895465"/>
                <a:gridCol w="747249"/>
                <a:gridCol w="807226"/>
                <a:gridCol w="807226"/>
                <a:gridCol w="808209"/>
              </a:tblGrid>
              <a:tr h="7661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Формула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Без корректирующих коэффициентов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 корректирующими коэффициентами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61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2010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2011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2012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2013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2014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2010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2011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2012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2013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2014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661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(1)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kern="1800" dirty="0">
                          <a:effectLst/>
                        </a:rPr>
                        <a:t>-82,8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-50,1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107,2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48,8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108,4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kern="1800">
                          <a:effectLst/>
                        </a:rPr>
                        <a:t>-87,8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-64,7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45,6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17,0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47,9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661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(2)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kern="1800" dirty="0">
                          <a:effectLst/>
                        </a:rPr>
                        <a:t>-87,3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-61,1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57,8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26,3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60,4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-88,8</a:t>
                      </a:r>
                      <a:endParaRPr lang="ru-RU" sz="2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-65,8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38,9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11,6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41,1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661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(3)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kern="1800">
                          <a:effectLst/>
                        </a:rPr>
                        <a:t>-86,4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-20,9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81,9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49,0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103,4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kern="1800">
                          <a:effectLst/>
                        </a:rPr>
                        <a:t>-92,4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-49,0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18,5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-3,9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44,4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661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(4)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kern="1800" dirty="0">
                          <a:effectLst/>
                        </a:rPr>
                        <a:t>-93,5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-38,4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38,5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14,2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56,5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kern="1800" dirty="0">
                          <a:effectLst/>
                        </a:rPr>
                        <a:t>-95,2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-50,7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10,8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-8,8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37,7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243919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dirty="0"/>
              <a:t>Сравнительная динамика индекса текущей годовой доходности инвестиций в девелопмент по четырем вариантам расчета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80773" y="1825625"/>
            <a:ext cx="10230454" cy="4351338"/>
          </a:xfrm>
          <a:prstGeom prst="rect">
            <a:avLst/>
          </a:prstGeom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28797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392348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ОКОНЧАТЕЛЬНЫХ ВЫВОДОВ В ЭТОМ ИССЛЕДОВАНИИ БЫТЬ НЕ МОЖЕТ…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b="1" dirty="0" smtClean="0"/>
              <a:t>МЫ ПРОДОЛЖИМ РАБОТУ</a:t>
            </a:r>
          </a:p>
          <a:p>
            <a:pPr marL="0" indent="0" algn="ctr">
              <a:buNone/>
            </a:pPr>
            <a:r>
              <a:rPr lang="ru-RU" b="1" dirty="0" smtClean="0"/>
              <a:t>ООО «СТЕРНИКС КОНСАЛТИНГ»</a:t>
            </a:r>
          </a:p>
          <a:p>
            <a:pPr marL="0" indent="0" algn="ctr">
              <a:buNone/>
            </a:pPr>
            <a:r>
              <a:rPr lang="en-US" b="1" dirty="0" smtClean="0">
                <a:hlinkClick r:id="rId2"/>
              </a:rPr>
              <a:t>www.realtymarket.ru</a:t>
            </a:r>
            <a:endParaRPr lang="ru-RU" b="1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ru-RU" sz="6000" dirty="0" smtClean="0"/>
              <a:t>СПАСИБО ЗА ВНИМАНИЕ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94873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Колесо фазовых </a:t>
            </a:r>
            <a:r>
              <a:rPr lang="ru-RU" b="1" dirty="0" smtClean="0"/>
              <a:t>переходов рыночного цикла</a:t>
            </a:r>
            <a:br>
              <a:rPr lang="ru-RU" b="1" dirty="0" smtClean="0"/>
            </a:br>
            <a:endParaRPr lang="ru-RU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95647" y="1097279"/>
            <a:ext cx="10158153" cy="5417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584776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952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/>
              <a:t>ЧЕТЫРЕ ФАЗЫ РЫНОЧНОГО ЦИКЛА</a:t>
            </a:r>
            <a:endParaRPr lang="ru-RU" sz="24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72192" y="1105592"/>
            <a:ext cx="10515600" cy="5436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707460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40010" y="630195"/>
            <a:ext cx="8727989" cy="716691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Arial Black" panose="020B0A04020102020204" pitchFamily="34" charset="0"/>
              </a:rPr>
              <a:t>Неравномерность во времени показателя </a:t>
            </a:r>
            <a:br>
              <a:rPr lang="ru-RU" sz="2000" dirty="0" smtClean="0">
                <a:latin typeface="Arial Black" panose="020B0A04020102020204" pitchFamily="34" charset="0"/>
              </a:rPr>
            </a:br>
            <a:r>
              <a:rPr lang="ru-RU" sz="2000" dirty="0" smtClean="0">
                <a:latin typeface="Arial Black" panose="020B0A04020102020204" pitchFamily="34" charset="0"/>
              </a:rPr>
              <a:t>текущей доходности единичного девелоперского проекта</a:t>
            </a:r>
            <a:endParaRPr lang="ru-RU" sz="2000" dirty="0"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lum bright="-6000" contrast="3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3697" y="1606378"/>
            <a:ext cx="11084011" cy="5165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9653043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/>
              <a:t>Как формализовать стандартизованный сравнимый показатель текущей годовой доходности девелоперского проекта?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ru-RU" dirty="0"/>
              <a:t>количество проектов, от которых поступает прибыль в компанию, и количество проектов, в которых преобладают затраты, каждый год разное, поскольку масштабы и сроки проектов различны;</a:t>
            </a:r>
          </a:p>
          <a:p>
            <a:pPr lvl="0" algn="just"/>
            <a:r>
              <a:rPr lang="ru-RU" dirty="0" smtClean="0"/>
              <a:t>положительный </a:t>
            </a:r>
            <a:r>
              <a:rPr lang="ru-RU" dirty="0"/>
              <a:t>и отрицательный потоки В КАЖДОМ ПРОЕКТЕ И ПО КОМПАНИИ В ЦЕЛОМ развиваются со сдвигом во времени</a:t>
            </a:r>
            <a:r>
              <a:rPr lang="ru-RU" dirty="0" smtClean="0"/>
              <a:t>;</a:t>
            </a:r>
          </a:p>
          <a:p>
            <a:pPr lvl="0" algn="just"/>
            <a:r>
              <a:rPr lang="ru-RU" dirty="0" smtClean="0"/>
              <a:t>поэтому расчет доходности конкретного девелоперского проекта необходимо вести на всю продолжительность проекта, а затем преобразовывать в среднегодовую;</a:t>
            </a:r>
            <a:endParaRPr lang="ru-RU" dirty="0"/>
          </a:p>
          <a:p>
            <a:pPr lvl="0" algn="just"/>
            <a:r>
              <a:rPr lang="ru-RU" dirty="0"/>
              <a:t>п</a:t>
            </a:r>
            <a:r>
              <a:rPr lang="ru-RU" dirty="0" smtClean="0"/>
              <a:t>оэтому рассчитывается показатель </a:t>
            </a:r>
            <a:r>
              <a:rPr lang="ru-RU" dirty="0"/>
              <a:t>«коэффициент эффективности инвестиций» (Account Rate of Return или ARR), </a:t>
            </a:r>
            <a:r>
              <a:rPr lang="ru-RU" dirty="0" smtClean="0"/>
              <a:t>называемый </a:t>
            </a:r>
            <a:r>
              <a:rPr lang="ru-RU" dirty="0"/>
              <a:t>также учетной нормой прибыли или коэффициентом рентабельности проекта.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282289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59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УЧЕТНАЯ НОРМА ПРИБЫЛИ</a:t>
            </a:r>
            <a:endParaRPr lang="ru-RU" b="1" dirty="0"/>
          </a:p>
        </p:txBody>
      </p:sp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9382" y="1197034"/>
            <a:ext cx="11104418" cy="5598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54833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6378" y="3013361"/>
            <a:ext cx="11845842" cy="3636821"/>
          </a:xfrm>
          <a:prstGeom prst="rect">
            <a:avLst/>
          </a:prstGeom>
        </p:spPr>
      </p:pic>
      <p:sp>
        <p:nvSpPr>
          <p:cNvPr id="22" name="Прямоугольник 21"/>
          <p:cNvSpPr/>
          <p:nvPr/>
        </p:nvSpPr>
        <p:spPr>
          <a:xfrm>
            <a:off x="279656" y="274150"/>
            <a:ext cx="11845842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 smtClean="0"/>
          </a:p>
          <a:p>
            <a:pPr algn="ctr"/>
            <a:r>
              <a:rPr lang="ru-RU" sz="4000" b="1" dirty="0" smtClean="0"/>
              <a:t>Варианты методики</a:t>
            </a:r>
            <a:endParaRPr lang="ru-RU" sz="4000" dirty="0"/>
          </a:p>
          <a:p>
            <a:pPr algn="just"/>
            <a:endParaRPr lang="ru-RU" dirty="0" smtClean="0"/>
          </a:p>
          <a:p>
            <a:pPr algn="just"/>
            <a:r>
              <a:rPr lang="ru-RU" sz="2400" dirty="0" smtClean="0"/>
              <a:t>Формула для расчета индекса среднерыночной текущей годовой доходности инвестиций в девелопмент (в % / год), в зависимости от источников и характера исходных данных о затратах в используемых источниках (себестоимость строительства или полные инвестиционные затраты), вариативно выражается одним из 4 способов</a:t>
            </a:r>
          </a:p>
        </p:txBody>
      </p:sp>
    </p:spTree>
    <p:extLst>
      <p:ext uri="{BB962C8B-B14F-4D97-AF65-F5344CB8AC3E}">
        <p14:creationId xmlns:p14="http://schemas.microsoft.com/office/powerpoint/2010/main" xmlns="" val="33641419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32262"/>
            <a:ext cx="10999124" cy="5744701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где Pav – средневзвешенная удельная цена продажи объекта, руб./кв. м; </a:t>
            </a:r>
          </a:p>
          <a:p>
            <a:r>
              <a:rPr lang="ru-RU" dirty="0" smtClean="0"/>
              <a:t>Qc – количество зарегистрированных договоров участия в долевом строительстве (ДДУ) по данным Росреестра, шт.; </a:t>
            </a:r>
          </a:p>
          <a:p>
            <a:r>
              <a:rPr lang="ru-RU" dirty="0" smtClean="0"/>
              <a:t>Saa – средняя площадь квартиры в новостройках, кв. м; </a:t>
            </a:r>
          </a:p>
          <a:p>
            <a:r>
              <a:rPr lang="ru-RU" dirty="0" smtClean="0"/>
              <a:t>Kр – поправочный коэффициент объема продаж; </a:t>
            </a:r>
          </a:p>
          <a:p>
            <a:r>
              <a:rPr lang="ru-RU" dirty="0" smtClean="0"/>
              <a:t>Кд.з.1 – коэффициент дополнительных затрат при использовании данных Росстата; </a:t>
            </a:r>
          </a:p>
          <a:p>
            <a:r>
              <a:rPr lang="ru-RU" dirty="0" smtClean="0"/>
              <a:t>Sp  – объем поглощения площадей по рыночным данным, кв. м;  </a:t>
            </a:r>
          </a:p>
          <a:p>
            <a:r>
              <a:rPr lang="ru-RU" dirty="0" smtClean="0"/>
              <a:t>Кд.з.2 – коэффициент дополнительных затрат при использовании данных ПД; </a:t>
            </a:r>
          </a:p>
          <a:p>
            <a:r>
              <a:rPr lang="ru-RU" dirty="0" smtClean="0"/>
              <a:t>Сс1 – средняя стоимость строительства 1 кв. м по данным Росстата, руб.;  </a:t>
            </a:r>
          </a:p>
          <a:p>
            <a:r>
              <a:rPr lang="ru-RU" dirty="0" smtClean="0"/>
              <a:t>Сс2 - средняя стоимость строительства 1 кв. м по данным проектных деклараций, руб.; </a:t>
            </a:r>
          </a:p>
          <a:p>
            <a:r>
              <a:rPr lang="ru-RU" dirty="0" smtClean="0"/>
              <a:t>Sс – годовой объем строительства по рыночным данным, кв. 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102307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5653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Промежуточные выводы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0778"/>
            <a:ext cx="10515600" cy="514618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данные Росстата о затратах на строительство жилья отражают ту часть затрат девелопера, которую принято называть «себестоимостью строительства», в то время как при определении доходности инвестиций в недвижимость необходимо использовать не себестоимость, а полную (инвестиционную) стоимость строительства.</a:t>
            </a:r>
            <a:endParaRPr lang="ru-RU" dirty="0" smtClean="0">
              <a:effectLst/>
            </a:endParaRPr>
          </a:p>
          <a:p>
            <a:pPr algn="just"/>
            <a:r>
              <a:rPr lang="ru-RU" dirty="0" smtClean="0"/>
              <a:t>полученные </a:t>
            </a:r>
            <a:r>
              <a:rPr lang="ru-RU" dirty="0"/>
              <a:t>авторами данные позволяют оценить </a:t>
            </a:r>
            <a:r>
              <a:rPr lang="ru-RU" dirty="0" smtClean="0"/>
              <a:t>и сравнить коэффициент </a:t>
            </a:r>
            <a:r>
              <a:rPr lang="ru-RU" dirty="0"/>
              <a:t>дополнительных затрат при использовании данных Росстата или </a:t>
            </a:r>
            <a:r>
              <a:rPr lang="ru-RU" dirty="0" smtClean="0"/>
              <a:t>альтернативных данных статистической </a:t>
            </a:r>
            <a:r>
              <a:rPr lang="ru-RU" dirty="0"/>
              <a:t>выборки проектных деклараций (ПД</a:t>
            </a:r>
            <a:r>
              <a:rPr lang="ru-RU" dirty="0" smtClean="0"/>
              <a:t>) </a:t>
            </a:r>
          </a:p>
          <a:p>
            <a:pPr algn="just"/>
            <a:r>
              <a:rPr lang="ru-RU" dirty="0" smtClean="0"/>
              <a:t>неучтенные </a:t>
            </a:r>
            <a:r>
              <a:rPr lang="ru-RU" dirty="0"/>
              <a:t>составляющие по Росстату в среднем равны 45%, по ПД – 80%, что соответствует величине коэффициента дополнительных затрат </a:t>
            </a:r>
            <a:r>
              <a:rPr lang="ru-RU" b="1" dirty="0"/>
              <a:t>К</a:t>
            </a:r>
            <a:r>
              <a:rPr lang="ru-RU" b="1" baseline="-25000" dirty="0"/>
              <a:t>д.з.1</a:t>
            </a:r>
            <a:r>
              <a:rPr lang="ru-RU" baseline="-25000" dirty="0"/>
              <a:t> </a:t>
            </a:r>
            <a:r>
              <a:rPr lang="ru-RU" dirty="0"/>
              <a:t>= 1,55 и </a:t>
            </a:r>
            <a:r>
              <a:rPr lang="ru-RU" b="1" dirty="0"/>
              <a:t>К</a:t>
            </a:r>
            <a:r>
              <a:rPr lang="ru-RU" b="1" baseline="-25000" dirty="0"/>
              <a:t>д.з.2</a:t>
            </a:r>
            <a:r>
              <a:rPr lang="ru-RU" baseline="-25000" dirty="0"/>
              <a:t>  </a:t>
            </a:r>
            <a:r>
              <a:rPr lang="ru-RU" dirty="0"/>
              <a:t>=</a:t>
            </a:r>
            <a:r>
              <a:rPr lang="ru-RU" baseline="-25000" dirty="0"/>
              <a:t> </a:t>
            </a:r>
            <a:r>
              <a:rPr lang="ru-RU" dirty="0"/>
              <a:t>1,25.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364246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ветящийся край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284</TotalTime>
  <Words>531</Words>
  <Application>Microsoft Office PowerPoint</Application>
  <PresentationFormat>Произвольный</PresentationFormat>
  <Paragraphs>97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  Стерник С.Г., гендиректор ООО «Стерникс Консалтинг», профессор Финуниверситета при Правительстве РФ  Стерник Г.М., управляющий партнер ООО «Стерникс Консалтинг», Председатель Комитета МАР по аналитике и консалтингу</vt:lpstr>
      <vt:lpstr>Колесо фазовых переходов рыночного цикла </vt:lpstr>
      <vt:lpstr>ЧЕТЫРЕ ФАЗЫ РЫНОЧНОГО ЦИКЛА</vt:lpstr>
      <vt:lpstr>Неравномерность во времени показателя  текущей доходности единичного девелоперского проекта</vt:lpstr>
      <vt:lpstr>Как формализовать стандартизованный сравнимый показатель текущей годовой доходности девелоперского проекта? </vt:lpstr>
      <vt:lpstr>УЧЕТНАЯ НОРМА ПРИБЫЛИ</vt:lpstr>
      <vt:lpstr>Слайд 7</vt:lpstr>
      <vt:lpstr>Слайд 8</vt:lpstr>
      <vt:lpstr>Промежуточные выводы</vt:lpstr>
      <vt:lpstr>Результаты расчета среднерыночной текущей доходности инвестиций в девелопмент жилой недвижимости Москвы (%) </vt:lpstr>
      <vt:lpstr>Сравнительная динамика индекса текущей годовой доходности инвестиций в девелопмент по четырем вариантам расчета </vt:lpstr>
      <vt:lpstr>ОКОНЧАТЕЛЬНЫХ ВЫВОДОВ В ЭТОМ ИССЛЕДОВАНИИ БЫТЬ НЕ МОЖЕТ…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 Стерник</dc:creator>
  <cp:lastModifiedBy>lenovo</cp:lastModifiedBy>
  <cp:revision>24</cp:revision>
  <dcterms:created xsi:type="dcterms:W3CDTF">2016-08-03T07:56:41Z</dcterms:created>
  <dcterms:modified xsi:type="dcterms:W3CDTF">2016-08-29T15:01:25Z</dcterms:modified>
</cp:coreProperties>
</file>